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23"/>
  </p:notesMasterIdLst>
  <p:handoutMasterIdLst>
    <p:handoutMasterId r:id="rId24"/>
  </p:handoutMasterIdLst>
  <p:sldIdLst>
    <p:sldId id="1291" r:id="rId6"/>
    <p:sldId id="1330" r:id="rId7"/>
    <p:sldId id="1308" r:id="rId8"/>
    <p:sldId id="1307" r:id="rId9"/>
    <p:sldId id="1301" r:id="rId10"/>
    <p:sldId id="1295" r:id="rId11"/>
    <p:sldId id="1315" r:id="rId12"/>
    <p:sldId id="1335" r:id="rId13"/>
    <p:sldId id="1316" r:id="rId14"/>
    <p:sldId id="1332" r:id="rId15"/>
    <p:sldId id="1334" r:id="rId16"/>
    <p:sldId id="1313" r:id="rId17"/>
    <p:sldId id="1333" r:id="rId18"/>
    <p:sldId id="1309" r:id="rId19"/>
    <p:sldId id="1289" r:id="rId20"/>
    <p:sldId id="1290" r:id="rId21"/>
    <p:sldId id="1184" r:id="rId22"/>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91"/>
            <p14:sldId id="1330"/>
            <p14:sldId id="1308"/>
            <p14:sldId id="1307"/>
            <p14:sldId id="1301"/>
            <p14:sldId id="1295"/>
            <p14:sldId id="1315"/>
            <p14:sldId id="1335"/>
            <p14:sldId id="1316"/>
            <p14:sldId id="1332"/>
            <p14:sldId id="1334"/>
            <p14:sldId id="1313"/>
            <p14:sldId id="1333"/>
            <p14:sldId id="1309"/>
            <p14:sldId id="1289"/>
            <p14:sldId id="1290"/>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969696"/>
    <a:srgbClr val="EB3C00"/>
    <a:srgbClr val="0072C6"/>
    <a:srgbClr val="0088EE"/>
    <a:srgbClr val="2D82FF"/>
    <a:srgbClr val="FFFF99"/>
    <a:srgbClr val="0042AC"/>
    <a:srgbClr val="D2D2D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84" autoAdjust="0"/>
    <p:restoredTop sz="68601" autoAdjust="0"/>
  </p:normalViewPr>
  <p:slideViewPr>
    <p:cSldViewPr snapToGrid="0">
      <p:cViewPr varScale="1">
        <p:scale>
          <a:sx n="81" d="100"/>
          <a:sy n="81" d="100"/>
        </p:scale>
        <p:origin x="1302" y="78"/>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2922" y="66"/>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2/10/2015</a:t>
            </a:fld>
            <a:endParaRPr lang="en-US"/>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2/10/2015</a:t>
            </a:fld>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63772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31224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2/10/2015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17</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43313" y="866775"/>
            <a:ext cx="3013075" cy="1695450"/>
          </a:xfrm>
        </p:spPr>
      </p:sp>
      <p:sp>
        <p:nvSpPr>
          <p:cNvPr id="3" name="Notes Placeholder 2"/>
          <p:cNvSpPr>
            <a:spLocks noGrp="1"/>
          </p:cNvSpPr>
          <p:nvPr>
            <p:ph type="body" idx="1"/>
          </p:nvPr>
        </p:nvSpPr>
        <p:spPr/>
        <p:txBody>
          <a:bodyPr/>
          <a:lstStyle/>
          <a:p>
            <a:r>
              <a:rPr lang="en-US" sz="800" b="1" dirty="0" smtClean="0"/>
              <a:t>Length</a:t>
            </a:r>
            <a:r>
              <a:rPr lang="en-US" sz="800" b="1" dirty="0"/>
              <a:t>: </a:t>
            </a:r>
            <a:r>
              <a:rPr lang="en-US" sz="800" dirty="0"/>
              <a:t>2 minutes for this slide</a:t>
            </a:r>
          </a:p>
          <a:p>
            <a:endParaRPr lang="en-US" sz="800" b="1" dirty="0"/>
          </a:p>
          <a:p>
            <a:r>
              <a:rPr lang="en-US" sz="800" dirty="0" smtClean="0"/>
              <a:t>This </a:t>
            </a:r>
            <a:r>
              <a:rPr lang="en-US" sz="800" dirty="0"/>
              <a:t>slide is a quick demo/practice of the “Stamp” tool and how to use it during course interactions.</a:t>
            </a:r>
          </a:p>
          <a:p>
            <a:endParaRPr lang="en-US" sz="800" dirty="0"/>
          </a:p>
          <a:p>
            <a:r>
              <a:rPr lang="en-US" sz="800" dirty="0"/>
              <a:t>Have students </a:t>
            </a:r>
            <a:r>
              <a:rPr lang="en-US" sz="800" b="1" dirty="0"/>
              <a:t>Check</a:t>
            </a:r>
            <a:r>
              <a:rPr lang="en-US" sz="800" dirty="0"/>
              <a:t> where they live.</a:t>
            </a:r>
          </a:p>
          <a:p>
            <a:endParaRPr lang="en-US" sz="800" dirty="0"/>
          </a:p>
          <a:p>
            <a:r>
              <a:rPr lang="en-US" sz="800" dirty="0"/>
              <a:t>If it’s a small class, have students </a:t>
            </a:r>
            <a:r>
              <a:rPr lang="en-US" sz="800" b="1" dirty="0"/>
              <a:t>type</a:t>
            </a:r>
            <a:r>
              <a:rPr lang="en-US" sz="800" dirty="0"/>
              <a:t> their name where they live.</a:t>
            </a:r>
          </a:p>
          <a:p>
            <a:endParaRPr lang="en-US" sz="800" b="1" dirty="0"/>
          </a:p>
          <a:p>
            <a:r>
              <a:rPr lang="en-US" sz="800" dirty="0"/>
              <a:t>Reach out to the farthest away student</a:t>
            </a:r>
          </a:p>
          <a:p>
            <a:endParaRPr lang="en-US" baseline="0" dirty="0" smtClean="0"/>
          </a:p>
        </p:txBody>
      </p:sp>
      <p:sp>
        <p:nvSpPr>
          <p:cNvPr id="4" name="Slide Number Placeholder 3"/>
          <p:cNvSpPr>
            <a:spLocks noGrp="1"/>
          </p:cNvSpPr>
          <p:nvPr>
            <p:ph type="sldNum" sz="quarter" idx="10"/>
          </p:nvPr>
        </p:nvSpPr>
        <p:spPr/>
        <p:txBody>
          <a:bodyPr/>
          <a:lstStyle/>
          <a:p>
            <a:fld id="{7682BE51-5BE8-425A-B830-4F9B98B25985}" type="slidenum">
              <a:rPr lang="en-US" smtClean="0">
                <a:solidFill>
                  <a:prstClr val="black"/>
                </a:solidFill>
              </a:rPr>
              <a:pPr/>
              <a:t>3</a:t>
            </a:fld>
            <a:endParaRPr lang="en-US" dirty="0">
              <a:solidFill>
                <a:prstClr val="black"/>
              </a:solidFill>
            </a:endParaRPr>
          </a:p>
        </p:txBody>
      </p:sp>
      <p:sp>
        <p:nvSpPr>
          <p:cNvPr id="5" name="Footer Placeholder 9"/>
          <p:cNvSpPr>
            <a:spLocks noGrp="1"/>
          </p:cNvSpPr>
          <p:nvPr>
            <p:ph type="ftr" sz="quarter" idx="4"/>
          </p:nvPr>
        </p:nvSpPr>
        <p:spPr>
          <a:xfrm>
            <a:off x="352753" y="8658554"/>
            <a:ext cx="5920740" cy="355964"/>
          </a:xfrm>
        </p:spPr>
        <p:txBody>
          <a:bodyPr/>
          <a:lstStyle/>
          <a:p>
            <a:pPr marL="119063" defTabSz="914099" eaLnBrk="0" hangingPunct="0"/>
            <a:r>
              <a:rPr lang="en-US" sz="400" dirty="0" smtClean="0">
                <a:solidFill>
                  <a:srgbClr val="000000"/>
                </a:solidFill>
              </a:rPr>
              <a:t>©</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Tree>
    <p:extLst>
      <p:ext uri="{BB962C8B-B14F-4D97-AF65-F5344CB8AC3E}">
        <p14:creationId xmlns:p14="http://schemas.microsoft.com/office/powerpoint/2010/main" val="506476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2863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00949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73353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0"/>
          </p:nvPr>
        </p:nvSpPr>
        <p:spPr/>
        <p:txBody>
          <a:bodyPr/>
          <a:lstStyle/>
          <a:p>
            <a:fld id="{74187DE5-BC21-4053-BDEB-6FD40251CDEB}" type="datetime1">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0729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2/10/2015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70858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13150" y="881063"/>
            <a:ext cx="3063875" cy="1724025"/>
          </a:xfrm>
        </p:spPr>
      </p:sp>
      <p:sp>
        <p:nvSpPr>
          <p:cNvPr id="3" name="Notes Placeholder 2"/>
          <p:cNvSpPr>
            <a:spLocks noGrp="1"/>
          </p:cNvSpPr>
          <p:nvPr>
            <p:ph type="body" idx="1"/>
          </p:nvPr>
        </p:nvSpPr>
        <p:spPr/>
        <p:txBody>
          <a:bodyPr>
            <a:normAutofit/>
          </a:bodyPr>
          <a:lstStyle/>
          <a:p>
            <a:pPr marL="57148" indent="-57148">
              <a:spcAft>
                <a:spcPts val="600"/>
              </a:spcAft>
            </a:pPr>
            <a:r>
              <a:rPr lang="en-US" sz="800" b="1" dirty="0" smtClean="0"/>
              <a:t>Priority on planned topics</a:t>
            </a:r>
          </a:p>
          <a:p>
            <a:pPr marL="57148" indent="-57148">
              <a:spcAft>
                <a:spcPts val="600"/>
              </a:spcAft>
            </a:pPr>
            <a:endParaRPr lang="fi-FI" sz="800" b="1" dirty="0" smtClean="0"/>
          </a:p>
          <a:p>
            <a:pPr marL="171450" indent="-171450">
              <a:spcAft>
                <a:spcPts val="600"/>
              </a:spcAft>
              <a:buFontTx/>
              <a:buChar char="-"/>
            </a:pPr>
            <a:r>
              <a:rPr lang="fi-FI" sz="800" b="0" baseline="0" dirty="0" smtClean="0"/>
              <a:t>More </a:t>
            </a:r>
            <a:r>
              <a:rPr lang="fi-FI" sz="800" b="0" baseline="0" dirty="0" err="1" smtClean="0"/>
              <a:t>code</a:t>
            </a:r>
            <a:r>
              <a:rPr lang="fi-FI" sz="800" b="0" baseline="0" dirty="0" smtClean="0"/>
              <a:t> </a:t>
            </a:r>
            <a:r>
              <a:rPr lang="fi-FI" sz="800" b="0" baseline="0" dirty="0" err="1" smtClean="0"/>
              <a:t>samples</a:t>
            </a:r>
            <a:endParaRPr lang="fi-FI" sz="800" b="0" baseline="0" dirty="0" smtClean="0"/>
          </a:p>
          <a:p>
            <a:pPr marL="171450" indent="-171450">
              <a:spcAft>
                <a:spcPts val="600"/>
              </a:spcAft>
              <a:buFontTx/>
              <a:buChar char="-"/>
            </a:pPr>
            <a:r>
              <a:rPr lang="fi-FI" sz="800" b="0" baseline="0" dirty="0" err="1" smtClean="0"/>
              <a:t>Add</a:t>
            </a:r>
            <a:r>
              <a:rPr lang="fi-FI" sz="800" b="0" baseline="0" dirty="0" smtClean="0"/>
              <a:t> </a:t>
            </a:r>
            <a:r>
              <a:rPr lang="fi-FI" sz="800" b="0" baseline="0" dirty="0" err="1" smtClean="0"/>
              <a:t>core</a:t>
            </a:r>
            <a:r>
              <a:rPr lang="fi-FI" sz="800" b="0" baseline="0" dirty="0" smtClean="0"/>
              <a:t> </a:t>
            </a:r>
            <a:r>
              <a:rPr lang="fi-FI" sz="800" b="0" baseline="0" dirty="0" err="1" smtClean="0"/>
              <a:t>component</a:t>
            </a:r>
            <a:r>
              <a:rPr lang="fi-FI" sz="800" b="0" baseline="0" dirty="0" smtClean="0"/>
              <a:t> </a:t>
            </a:r>
            <a:r>
              <a:rPr lang="fi-FI" sz="800" b="0" baseline="0" dirty="0" err="1" smtClean="0"/>
              <a:t>capabilities</a:t>
            </a:r>
            <a:endParaRPr lang="fi-FI" sz="800" b="0" baseline="0" dirty="0" smtClean="0"/>
          </a:p>
          <a:p>
            <a:pPr marL="171450" indent="-171450">
              <a:spcAft>
                <a:spcPts val="600"/>
              </a:spcAft>
              <a:buFontTx/>
              <a:buChar char="-"/>
            </a:pPr>
            <a:r>
              <a:rPr lang="fi-FI" sz="800" b="0" baseline="0" dirty="0" err="1" smtClean="0"/>
              <a:t>Reusable</a:t>
            </a:r>
            <a:r>
              <a:rPr lang="fi-FI" sz="800" b="0" baseline="0" dirty="0" smtClean="0"/>
              <a:t> </a:t>
            </a:r>
            <a:r>
              <a:rPr lang="fi-FI" sz="800" b="0" baseline="0" dirty="0" err="1" smtClean="0"/>
              <a:t>presentation</a:t>
            </a:r>
            <a:r>
              <a:rPr lang="fi-FI" sz="800" b="0" baseline="0" dirty="0" smtClean="0"/>
              <a:t> </a:t>
            </a:r>
            <a:r>
              <a:rPr lang="fi-FI" sz="800" b="0" baseline="0" dirty="0" err="1" smtClean="0"/>
              <a:t>material</a:t>
            </a:r>
            <a:endParaRPr lang="fi-FI" sz="800" b="0" baseline="0" dirty="0" smtClean="0"/>
          </a:p>
          <a:p>
            <a:pPr marL="171450" indent="-171450">
              <a:spcAft>
                <a:spcPts val="600"/>
              </a:spcAft>
              <a:buFontTx/>
              <a:buChar char="-"/>
            </a:pPr>
            <a:r>
              <a:rPr lang="fi-FI" sz="800" b="0" baseline="0" dirty="0" err="1" smtClean="0"/>
              <a:t>Documentation</a:t>
            </a:r>
            <a:r>
              <a:rPr lang="fi-FI" sz="800" b="0" baseline="0" dirty="0" smtClean="0"/>
              <a:t> on </a:t>
            </a:r>
            <a:r>
              <a:rPr lang="fi-FI" sz="800" b="0" baseline="0" dirty="0" err="1" smtClean="0"/>
              <a:t>patterns</a:t>
            </a:r>
            <a:r>
              <a:rPr lang="fi-FI" sz="800" b="0" baseline="0" dirty="0" smtClean="0"/>
              <a:t> and </a:t>
            </a:r>
            <a:r>
              <a:rPr lang="fi-FI" sz="800" b="0" baseline="0" dirty="0" err="1" smtClean="0"/>
              <a:t>practices</a:t>
            </a:r>
            <a:r>
              <a:rPr lang="fi-FI" sz="800" b="0" baseline="0" dirty="0" smtClean="0"/>
              <a:t> for </a:t>
            </a:r>
            <a:r>
              <a:rPr lang="fi-FI" sz="800" b="0" baseline="0" dirty="0" err="1" smtClean="0"/>
              <a:t>app</a:t>
            </a:r>
            <a:r>
              <a:rPr lang="fi-FI" sz="800" b="0" baseline="0" dirty="0" smtClean="0"/>
              <a:t> </a:t>
            </a:r>
            <a:r>
              <a:rPr lang="fi-FI" sz="800" b="0" baseline="0" dirty="0" err="1" smtClean="0"/>
              <a:t>model</a:t>
            </a:r>
            <a:r>
              <a:rPr lang="fi-FI" sz="800" b="0" baseline="0" dirty="0" smtClean="0"/>
              <a:t> (ALM </a:t>
            </a:r>
            <a:r>
              <a:rPr lang="fi-FI" sz="800" b="0" baseline="0" dirty="0" err="1" smtClean="0"/>
              <a:t>ec</a:t>
            </a:r>
            <a:r>
              <a:rPr lang="fi-FI" sz="800" b="0" baseline="0" dirty="0" smtClean="0"/>
              <a:t>.)</a:t>
            </a:r>
          </a:p>
          <a:p>
            <a:pPr marL="171450" indent="-171450">
              <a:spcAft>
                <a:spcPts val="600"/>
              </a:spcAft>
              <a:buFontTx/>
              <a:buChar char="-"/>
            </a:pPr>
            <a:r>
              <a:rPr lang="fi-FI" sz="800" b="0" baseline="0" dirty="0" smtClean="0"/>
              <a:t>More </a:t>
            </a:r>
            <a:r>
              <a:rPr lang="fi-FI" sz="800" b="0" baseline="0" dirty="0" err="1" smtClean="0"/>
              <a:t>complex</a:t>
            </a:r>
            <a:r>
              <a:rPr lang="fi-FI" sz="800" b="0" baseline="0" dirty="0" smtClean="0"/>
              <a:t> </a:t>
            </a:r>
            <a:r>
              <a:rPr lang="fi-FI" sz="800" b="0" baseline="0" dirty="0" err="1" smtClean="0"/>
              <a:t>solutions</a:t>
            </a:r>
            <a:endParaRPr lang="fi-FI" sz="800" b="0" baseline="0" dirty="0" smtClean="0"/>
          </a:p>
          <a:p>
            <a:pPr marL="171450" indent="-171450">
              <a:spcAft>
                <a:spcPts val="600"/>
              </a:spcAft>
              <a:buFontTx/>
              <a:buChar char="-"/>
            </a:pPr>
            <a:r>
              <a:rPr lang="fi-FI" sz="800" b="0" baseline="0" dirty="0" smtClean="0"/>
              <a:t>More Office Client </a:t>
            </a:r>
            <a:r>
              <a:rPr lang="fi-FI" sz="800" b="0" baseline="0" dirty="0" err="1" smtClean="0"/>
              <a:t>apps</a:t>
            </a:r>
            <a:endParaRPr lang="fi-FI" sz="800" b="0" baseline="0" dirty="0" smtClean="0"/>
          </a:p>
          <a:p>
            <a:pPr marL="171450" indent="-171450">
              <a:spcAft>
                <a:spcPts val="600"/>
              </a:spcAft>
              <a:buFontTx/>
              <a:buChar char="-"/>
            </a:pPr>
            <a:r>
              <a:rPr lang="fi-FI" sz="800" b="0" baseline="0" dirty="0" smtClean="0"/>
              <a:t>More JavaScript </a:t>
            </a:r>
            <a:r>
              <a:rPr lang="fi-FI" sz="800" b="0" baseline="0" dirty="0" err="1" smtClean="0"/>
              <a:t>app</a:t>
            </a:r>
            <a:endParaRPr lang="fi-FI" sz="800" b="0" baseline="0" dirty="0" smtClean="0"/>
          </a:p>
          <a:p>
            <a:pPr marL="171450" indent="-171450">
              <a:spcAft>
                <a:spcPts val="600"/>
              </a:spcAft>
              <a:buFontTx/>
              <a:buChar char="-"/>
            </a:pPr>
            <a:endParaRPr lang="en-US" b="0" dirty="0" smtClean="0"/>
          </a:p>
        </p:txBody>
      </p:sp>
      <p:sp>
        <p:nvSpPr>
          <p:cNvPr id="8" name="Date Placeholder 7"/>
          <p:cNvSpPr>
            <a:spLocks noGrp="1"/>
          </p:cNvSpPr>
          <p:nvPr>
            <p:ph type="dt" idx="10"/>
          </p:nvPr>
        </p:nvSpPr>
        <p:spPr/>
        <p:txBody>
          <a:bodyPr/>
          <a:lstStyle/>
          <a:p>
            <a:fld id="{ACCCF19B-6F96-4F0E-B6F8-2974039984F1}" type="datetime1">
              <a:rPr lang="en-US" smtClean="0">
                <a:solidFill>
                  <a:prstClr val="black"/>
                </a:solidFill>
              </a:rPr>
              <a:pPr/>
              <a:t>2/10/2015</a:t>
            </a:fld>
            <a:endParaRPr lang="en-US" dirty="0">
              <a:solidFill>
                <a:prstClr val="black"/>
              </a:solidFill>
            </a:endParaRPr>
          </a:p>
        </p:txBody>
      </p:sp>
      <p:sp>
        <p:nvSpPr>
          <p:cNvPr id="9" name="Slide Number Placeholder 8"/>
          <p:cNvSpPr>
            <a:spLocks noGrp="1"/>
          </p:cNvSpPr>
          <p:nvPr>
            <p:ph type="sldNum" sz="quarter" idx="11"/>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smtClean="0">
                <a:solidFill>
                  <a:prstClr val="black"/>
                </a:solidFill>
              </a:rPr>
              <a:t>SMSG Readiness</a:t>
            </a:r>
            <a:endParaRPr lang="en-US" dirty="0">
              <a:solidFill>
                <a:prstClr val="black"/>
              </a:solidFill>
            </a:endParaRPr>
          </a:p>
        </p:txBody>
      </p:sp>
      <p:sp>
        <p:nvSpPr>
          <p:cNvPr id="12" name="Footer Placeholder 9"/>
          <p:cNvSpPr>
            <a:spLocks noGrp="1"/>
          </p:cNvSpPr>
          <p:nvPr>
            <p:ph type="ftr" sz="quarter" idx="4"/>
          </p:nvPr>
        </p:nvSpPr>
        <p:spPr>
          <a:xfrm>
            <a:off x="400050" y="8705850"/>
            <a:ext cx="5920740" cy="355964"/>
          </a:xfrm>
        </p:spPr>
        <p:txBody>
          <a:bodyPr/>
          <a:lstStyle/>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
        <p:nvSpPr>
          <p:cNvPr id="10" name="Rectangle 9"/>
          <p:cNvSpPr/>
          <p:nvPr/>
        </p:nvSpPr>
        <p:spPr>
          <a:xfrm>
            <a:off x="0" y="786176"/>
            <a:ext cx="3429000" cy="3093154"/>
          </a:xfrm>
          <a:prstGeom prst="rect">
            <a:avLst/>
          </a:prstGeom>
        </p:spPr>
        <p:txBody>
          <a:bodyPr>
            <a:spAutoFit/>
          </a:bodyPr>
          <a:lstStyle/>
          <a:p>
            <a:r>
              <a:rPr lang="en-US" sz="1400" b="1" dirty="0">
                <a:solidFill>
                  <a:prstClr val="black"/>
                </a:solidFill>
              </a:rPr>
              <a:t>Length: </a:t>
            </a:r>
            <a:r>
              <a:rPr lang="en-US" sz="1400" dirty="0">
                <a:solidFill>
                  <a:prstClr val="black"/>
                </a:solidFill>
              </a:rPr>
              <a:t>30 second for this slide</a:t>
            </a:r>
          </a:p>
          <a:p>
            <a:endParaRPr lang="en-US" sz="1400" b="1" dirty="0" smtClean="0">
              <a:solidFill>
                <a:prstClr val="black"/>
              </a:solidFill>
            </a:endParaRPr>
          </a:p>
          <a:p>
            <a:r>
              <a:rPr lang="en-US" sz="1400" b="1" dirty="0" smtClean="0">
                <a:solidFill>
                  <a:prstClr val="black"/>
                </a:solidFill>
              </a:rPr>
              <a:t>Instructor </a:t>
            </a:r>
            <a:r>
              <a:rPr lang="en-US" sz="1400" b="1" dirty="0">
                <a:solidFill>
                  <a:prstClr val="black"/>
                </a:solidFill>
              </a:rPr>
              <a:t>notes</a:t>
            </a:r>
          </a:p>
          <a:p>
            <a:pPr marL="57148" indent="-57148">
              <a:spcAft>
                <a:spcPts val="600"/>
              </a:spcAft>
            </a:pPr>
            <a:r>
              <a:rPr lang="en-US" sz="1400" dirty="0">
                <a:solidFill>
                  <a:prstClr val="black"/>
                </a:solidFill>
              </a:rPr>
              <a:t>The following slides will walk you though the Lync tools that we will use in this class.</a:t>
            </a:r>
          </a:p>
          <a:p>
            <a:pPr marL="57148" indent="-57148">
              <a:spcAft>
                <a:spcPts val="600"/>
              </a:spcAft>
            </a:pPr>
            <a:r>
              <a:rPr lang="en-US" sz="1400" dirty="0" smtClean="0">
                <a:solidFill>
                  <a:prstClr val="black"/>
                </a:solidFill>
              </a:rPr>
              <a:t>You </a:t>
            </a:r>
            <a:r>
              <a:rPr lang="en-US" sz="1400" dirty="0">
                <a:solidFill>
                  <a:prstClr val="black"/>
                </a:solidFill>
              </a:rPr>
              <a:t>will use all of these tools later in the class</a:t>
            </a:r>
          </a:p>
          <a:p>
            <a:r>
              <a:rPr lang="en-US" sz="1400" dirty="0" smtClean="0">
                <a:solidFill>
                  <a:prstClr val="black"/>
                </a:solidFill>
              </a:rPr>
              <a:t>Stress that your students will be able to run much more engaging meetings if they use these tools in their own Lync Meetings.</a:t>
            </a:r>
          </a:p>
          <a:p>
            <a:endParaRPr lang="en-US" sz="1400" dirty="0">
              <a:solidFill>
                <a:prstClr val="black"/>
              </a:solidFill>
            </a:endParaRPr>
          </a:p>
          <a:p>
            <a:r>
              <a:rPr lang="en-US" sz="1400" b="1" dirty="0">
                <a:solidFill>
                  <a:prstClr val="black"/>
                </a:solidFill>
              </a:rPr>
              <a:t>Course Development Notes:</a:t>
            </a:r>
          </a:p>
          <a:p>
            <a:endParaRPr lang="en-US" sz="1400" dirty="0">
              <a:solidFill>
                <a:prstClr val="black"/>
              </a:solidFill>
            </a:endParaRPr>
          </a:p>
        </p:txBody>
      </p:sp>
    </p:spTree>
    <p:extLst>
      <p:ext uri="{BB962C8B-B14F-4D97-AF65-F5344CB8AC3E}">
        <p14:creationId xmlns:p14="http://schemas.microsoft.com/office/powerpoint/2010/main" val="2804300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62028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3" name="TextBox 2"/>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pic>
        <p:nvPicPr>
          <p:cNvPr id="7" name="Picture 6"/>
          <p:cNvPicPr>
            <a:picLocks noChangeAspect="1"/>
          </p:cNvPicPr>
          <p:nvPr userDrawn="1"/>
        </p:nvPicPr>
        <p:blipFill>
          <a:blip r:embed="rId3"/>
          <a:stretch>
            <a:fillRect/>
          </a:stretch>
        </p:blipFill>
        <p:spPr>
          <a:xfrm>
            <a:off x="8856324" y="5339575"/>
            <a:ext cx="3234046" cy="1430509"/>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stretch>
            <a:fillRect/>
          </a:stretch>
        </p:blipFill>
        <p:spPr>
          <a:xfrm>
            <a:off x="9855976" y="5781749"/>
            <a:ext cx="2234394"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stretch>
            <a:fillRect/>
          </a:stretch>
        </p:blipFill>
        <p:spPr>
          <a:xfrm>
            <a:off x="9855976" y="5781749"/>
            <a:ext cx="2232030" cy="988335"/>
          </a:xfrm>
          <a:prstGeom prst="rect">
            <a:avLst/>
          </a:prstGeom>
        </p:spPr>
      </p:pic>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1"/>
                </a:solidFill>
              </a:rPr>
              <a:t>”</a:t>
            </a:r>
            <a:r>
              <a:rPr lang="fi-FI" sz="1600" i="1" spc="-70" dirty="0" err="1" smtClean="0">
                <a:solidFill>
                  <a:schemeClr val="tx1"/>
                </a:solidFill>
              </a:rPr>
              <a:t>Sharing</a:t>
            </a:r>
            <a:r>
              <a:rPr lang="fi-FI" sz="1600" i="1" spc="-70" baseline="0" dirty="0" smtClean="0">
                <a:solidFill>
                  <a:schemeClr val="tx1"/>
                </a:solidFill>
              </a:rPr>
              <a:t> is </a:t>
            </a:r>
            <a:r>
              <a:rPr lang="fi-FI" sz="1600" i="1" spc="-70" baseline="0" dirty="0" err="1" smtClean="0">
                <a:solidFill>
                  <a:schemeClr val="tx1"/>
                </a:solidFill>
              </a:rPr>
              <a:t>caring</a:t>
            </a:r>
            <a:r>
              <a:rPr lang="fi-FI" sz="1600" i="1" spc="-70" dirty="0" smtClean="0">
                <a:solidFill>
                  <a:schemeClr val="tx1"/>
                </a:solidFill>
              </a:rPr>
              <a:t>”</a:t>
            </a:r>
            <a:endParaRPr lang="en-US" sz="1600" i="1" spc="-70" dirty="0" smtClean="0">
              <a:solidFill>
                <a:schemeClr val="tx1"/>
              </a:solidFill>
            </a:endParaRPr>
          </a:p>
        </p:txBody>
      </p:sp>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2030"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51090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65938538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9"/>
            <a:ext cx="11650488" cy="198823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86234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757" t="13637" r="1" b="-1137"/>
          <a:stretch/>
        </p:blipFill>
        <p:spPr bwMode="auto">
          <a:xfrm>
            <a:off x="-1" y="1"/>
            <a:ext cx="12188826"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4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 id="2147484279" r:id="rId29"/>
    <p:sldLayoutId id="2147484281" r:id="rId30"/>
    <p:sldLayoutId id="2147484282" r:id="rId31"/>
    <p:sldLayoutId id="2147484283" r:id="rId3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twitter.com/zimmergren"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7.emf"/></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0.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hyperlink" Target="https://twitter.com/NanddeepNachan" TargetMode="External"/><Relationship Id="rId13" Type="http://schemas.openxmlformats.org/officeDocument/2006/relationships/hyperlink" Target="https://twitter.com/vrdmn" TargetMode="External"/><Relationship Id="rId3" Type="http://schemas.openxmlformats.org/officeDocument/2006/relationships/image" Target="../media/image12.jpeg"/><Relationship Id="rId7" Type="http://schemas.openxmlformats.org/officeDocument/2006/relationships/hyperlink" Target="https://twitter.com/gavinbarron" TargetMode="External"/><Relationship Id="rId12" Type="http://schemas.openxmlformats.org/officeDocument/2006/relationships/hyperlink" Target="https://twitter.com/RadiAtanassov"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hyperlink" Target="https://twitter.com/erwinvanhunen" TargetMode="External"/><Relationship Id="rId11" Type="http://schemas.openxmlformats.org/officeDocument/2006/relationships/hyperlink" Target="https://twitter.com/robertskyttberg" TargetMode="External"/><Relationship Id="rId5" Type="http://schemas.openxmlformats.org/officeDocument/2006/relationships/hyperlink" Target="https://twitter.com/skaggej" TargetMode="External"/><Relationship Id="rId10" Type="http://schemas.openxmlformats.org/officeDocument/2006/relationships/hyperlink" Target="https://twitter.com/pbjorklund" TargetMode="External"/><Relationship Id="rId4" Type="http://schemas.openxmlformats.org/officeDocument/2006/relationships/hyperlink" Target="http://www.catapultsystems.com/" TargetMode="External"/><Relationship Id="rId9" Type="http://schemas.openxmlformats.org/officeDocument/2006/relationships/hyperlink" Target="https://twitter/paolopia"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OfficeDev/PnP/tree/master/Samples/Core.ODataBatch" TargetMode="External"/><Relationship Id="rId7" Type="http://schemas.openxmlformats.org/officeDocument/2006/relationships/hyperlink" Target="https://github.com/OfficeDev/PnP/tree/master/Solutions/Governance.SiteUsageReport" TargetMode="External"/><Relationship Id="rId2" Type="http://schemas.openxmlformats.org/officeDocument/2006/relationships/hyperlink" Target="https://github.com/OfficeDev/PnP/tree/master/Samples/Core.UserProfiles.Sync" TargetMode="External"/><Relationship Id="rId1" Type="http://schemas.openxmlformats.org/officeDocument/2006/relationships/slideLayout" Target="../slideLayouts/slideLayout8.xml"/><Relationship Id="rId6" Type="http://schemas.openxmlformats.org/officeDocument/2006/relationships/hyperlink" Target="https://github.com/OfficeDev/PnP/tree/master/Solutions/Governance.ContentTypeEnforceRetention" TargetMode="External"/><Relationship Id="rId5" Type="http://schemas.openxmlformats.org/officeDocument/2006/relationships/hyperlink" Target="https://github.com/OfficeDev/PnP/tree/master/Samples/Provisioning.Hybrid.Simple" TargetMode="External"/><Relationship Id="rId4" Type="http://schemas.openxmlformats.org/officeDocument/2006/relationships/hyperlink" Target="https://github.com/OfficeDev/PnP/tree/master/Samples/Core.WebPartOnAppWebPage"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OfficeDev/PnP/tree/master/Components/Core.TaxonomyPicker" TargetMode="External"/><Relationship Id="rId3" Type="http://schemas.openxmlformats.org/officeDocument/2006/relationships/hyperlink" Target="https://github.com/OfficeDev/PnP/tree/master/Samples/Core.JavaScriptInjection" TargetMode="External"/><Relationship Id="rId7" Type="http://schemas.openxmlformats.org/officeDocument/2006/relationships/hyperlink" Target="https://github.com/OfficeDev/PnP/tree/master/Samples/Branding.ApplyBranding" TargetMode="External"/><Relationship Id="rId2" Type="http://schemas.openxmlformats.org/officeDocument/2006/relationships/hyperlink" Target="https://github.com/OfficeDev/PnP/tree/master/Samples/Office365Api.Overview" TargetMode="External"/><Relationship Id="rId1" Type="http://schemas.openxmlformats.org/officeDocument/2006/relationships/slideLayout" Target="../slideLayouts/slideLayout8.xml"/><Relationship Id="rId6" Type="http://schemas.openxmlformats.org/officeDocument/2006/relationships/hyperlink" Target="https://github.com/OfficeDev/PnP/tree/master/Samples/Provisioning.SubSiteCreationApp" TargetMode="External"/><Relationship Id="rId5" Type="http://schemas.openxmlformats.org/officeDocument/2006/relationships/hyperlink" Target="https://github.com/OfficeDev/PnP/tree/master/Samples/AzureAD.GroupMembership" TargetMode="External"/><Relationship Id="rId10" Type="http://schemas.openxmlformats.org/officeDocument/2006/relationships/hyperlink" Target="https://github.com/OfficeDev/PnP/blob/master/Solutions/PowerShell.Commands/changelog.md" TargetMode="External"/><Relationship Id="rId4" Type="http://schemas.openxmlformats.org/officeDocument/2006/relationships/hyperlink" Target="https://github.com/OfficeDev/PnP/tree/master/Samples/OD4B.NavLinksInjection" TargetMode="External"/><Relationship Id="rId9" Type="http://schemas.openxmlformats.org/officeDocument/2006/relationships/hyperlink" Target="https://github.com/OfficeDev/PnP/tree/master/Solutions/PowerShell.Command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PnP Community Call – </a:t>
            </a:r>
            <a:r>
              <a:rPr lang="en-US" dirty="0" smtClean="0"/>
              <a:t>February 2015</a:t>
            </a:r>
            <a:endParaRPr lang="en-US" dirty="0"/>
          </a:p>
        </p:txBody>
      </p:sp>
      <p:sp>
        <p:nvSpPr>
          <p:cNvPr id="6" name="Text Placeholder 5"/>
          <p:cNvSpPr>
            <a:spLocks noGrp="1"/>
          </p:cNvSpPr>
          <p:nvPr>
            <p:ph type="body" sz="quarter" idx="12"/>
          </p:nvPr>
        </p:nvSpPr>
        <p:spPr/>
        <p:txBody>
          <a:bodyPr/>
          <a:lstStyle/>
          <a:p>
            <a:r>
              <a:rPr lang="en-US" dirty="0" smtClean="0"/>
              <a:t>PnP Core Team</a:t>
            </a:r>
            <a:endParaRPr lang="en-US" dirty="0"/>
          </a:p>
        </p:txBody>
      </p:sp>
      <p:sp>
        <p:nvSpPr>
          <p:cNvPr id="4" name="TextBox 3"/>
          <p:cNvSpPr txBox="1"/>
          <p:nvPr/>
        </p:nvSpPr>
        <p:spPr>
          <a:xfrm>
            <a:off x="0" y="0"/>
            <a:ext cx="7207248" cy="1274270"/>
          </a:xfrm>
          <a:prstGeom prst="rect">
            <a:avLst/>
          </a:prstGeom>
          <a:noFill/>
        </p:spPr>
        <p:txBody>
          <a:bodyPr wrap="square" lIns="179114" tIns="143293" rIns="179114" bIns="143293" rtlCol="0">
            <a:spAutoFit/>
          </a:bodyPr>
          <a:lstStyle/>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OfficeDevPnPYammer</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OfficeDevPnPGuidance</a:t>
            </a:r>
            <a:endParaRPr lang="en-US" sz="2000" u="sng" dirty="0">
              <a:solidFill>
                <a:schemeClr val="tx1">
                  <a:lumMod val="65000"/>
                  <a:lumOff val="35000"/>
                </a:schemeClr>
              </a:solidFill>
              <a:latin typeface="Segoe UI Light"/>
            </a:endParaRPr>
          </a:p>
        </p:txBody>
      </p:sp>
    </p:spTree>
    <p:extLst>
      <p:ext uri="{BB962C8B-B14F-4D97-AF65-F5344CB8AC3E}">
        <p14:creationId xmlns:p14="http://schemas.microsoft.com/office/powerpoint/2010/main" val="489246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Updates in the Guidance repository</a:t>
            </a:r>
            <a:endParaRPr lang="en-GB" dirty="0"/>
          </a:p>
        </p:txBody>
      </p:sp>
      <p:sp>
        <p:nvSpPr>
          <p:cNvPr id="3" name="Text Placeholder 2"/>
          <p:cNvSpPr>
            <a:spLocks noGrp="1"/>
          </p:cNvSpPr>
          <p:nvPr>
            <p:ph type="body" sz="quarter" idx="10"/>
          </p:nvPr>
        </p:nvSpPr>
        <p:spPr>
          <a:xfrm>
            <a:off x="519112" y="1447799"/>
            <a:ext cx="11149013" cy="4371110"/>
          </a:xfrm>
        </p:spPr>
        <p:txBody>
          <a:bodyPr/>
          <a:lstStyle/>
          <a:p>
            <a:r>
              <a:rPr lang="en-US" sz="3600" dirty="0"/>
              <a:t>The following articles have been moved over from the PnP guidance:</a:t>
            </a:r>
          </a:p>
          <a:p>
            <a:pPr lvl="1"/>
            <a:r>
              <a:rPr lang="en-US" sz="1800" dirty="0"/>
              <a:t>How to handle OneDrive for Business </a:t>
            </a:r>
            <a:r>
              <a:rPr lang="en-US" sz="1800" dirty="0" smtClean="0"/>
              <a:t>customization – Vesa Juvonen</a:t>
            </a:r>
            <a:endParaRPr lang="en-US" sz="1800" dirty="0"/>
          </a:p>
          <a:p>
            <a:pPr lvl="1"/>
            <a:r>
              <a:rPr lang="en-US" sz="1800" dirty="0"/>
              <a:t>How to configure SharePoint Provider-Hosted Apps for </a:t>
            </a:r>
            <a:r>
              <a:rPr lang="en-US" sz="1800" dirty="0" smtClean="0"/>
              <a:t>distribution – Andrew Connell</a:t>
            </a:r>
            <a:endParaRPr lang="en-US" sz="1800" dirty="0"/>
          </a:p>
          <a:p>
            <a:pPr lvl="1"/>
            <a:r>
              <a:rPr lang="en-US" sz="1800" dirty="0"/>
              <a:t>How to configure Office 365 API Projects for </a:t>
            </a:r>
            <a:r>
              <a:rPr lang="en-US" sz="1800" dirty="0" smtClean="0"/>
              <a:t>distribution – Andrew Connell</a:t>
            </a:r>
            <a:endParaRPr lang="en-US" sz="1800" dirty="0"/>
          </a:p>
          <a:p>
            <a:r>
              <a:rPr lang="en-US" sz="3600" dirty="0"/>
              <a:t>Following articles have been added:</a:t>
            </a:r>
          </a:p>
          <a:p>
            <a:pPr lvl="1"/>
            <a:r>
              <a:rPr lang="en-US" sz="1800" b="1" dirty="0"/>
              <a:t>New</a:t>
            </a:r>
            <a:r>
              <a:rPr lang="en-US" sz="1800" dirty="0"/>
              <a:t>: How to deploy Office 365 API samples to Microsoft </a:t>
            </a:r>
            <a:r>
              <a:rPr lang="en-US" sz="1800" dirty="0" smtClean="0"/>
              <a:t>Azure – Andrew Connell</a:t>
            </a:r>
            <a:endParaRPr lang="en-US" sz="1800" dirty="0"/>
          </a:p>
          <a:p>
            <a:pPr lvl="1"/>
            <a:r>
              <a:rPr lang="en-US" sz="1800" b="1" dirty="0"/>
              <a:t>New</a:t>
            </a:r>
            <a:r>
              <a:rPr lang="en-US" sz="1800" dirty="0"/>
              <a:t>: Overview of the new capabilities added per CSOM </a:t>
            </a:r>
            <a:r>
              <a:rPr lang="en-US" sz="1800" dirty="0" smtClean="0"/>
              <a:t>release – Vesa Juvonen</a:t>
            </a:r>
            <a:endParaRPr lang="en-US" sz="1800" dirty="0"/>
          </a:p>
          <a:p>
            <a:pPr lvl="1"/>
            <a:r>
              <a:rPr lang="en-US" sz="1800" b="1" dirty="0"/>
              <a:t>New </a:t>
            </a:r>
            <a:r>
              <a:rPr lang="en-US" sz="1800" dirty="0" smtClean="0"/>
              <a:t>: Getting </a:t>
            </a:r>
            <a:r>
              <a:rPr lang="en-US" sz="1800" dirty="0"/>
              <a:t>Started with azure </a:t>
            </a:r>
            <a:r>
              <a:rPr lang="en-US" sz="1800" dirty="0" err="1"/>
              <a:t>WebJobs</a:t>
            </a:r>
            <a:r>
              <a:rPr lang="en-US" sz="1800" dirty="0"/>
              <a:t> ("timer jobs") for your Office 365 </a:t>
            </a:r>
            <a:r>
              <a:rPr lang="en-US" sz="1800" dirty="0" smtClean="0"/>
              <a:t>Sites - </a:t>
            </a:r>
            <a:r>
              <a:rPr lang="de-DE" sz="1800" dirty="0" smtClean="0"/>
              <a:t>Tobias </a:t>
            </a:r>
            <a:r>
              <a:rPr lang="de-DE" sz="1800" dirty="0"/>
              <a:t>Zimmergren (TOZIT AB) - </a:t>
            </a:r>
            <a:r>
              <a:rPr lang="de-DE" sz="1800" dirty="0">
                <a:hlinkClick r:id="rId2"/>
              </a:rPr>
              <a:t>@</a:t>
            </a:r>
            <a:r>
              <a:rPr lang="de-DE" sz="1800" dirty="0" smtClean="0">
                <a:hlinkClick r:id="rId2"/>
              </a:rPr>
              <a:t>zimmergren</a:t>
            </a:r>
            <a:endParaRPr lang="de-DE" sz="1800" dirty="0" smtClean="0"/>
          </a:p>
          <a:p>
            <a:pPr lvl="1"/>
            <a:endParaRPr lang="de-DE" sz="1800" dirty="0" smtClean="0"/>
          </a:p>
          <a:p>
            <a:pPr lvl="1"/>
            <a:r>
              <a:rPr lang="en-US" sz="1800" b="1" dirty="0"/>
              <a:t>New</a:t>
            </a:r>
            <a:r>
              <a:rPr lang="en-US" sz="1800" dirty="0"/>
              <a:t>: The guidance of the ECM content pack has been created as </a:t>
            </a:r>
            <a:r>
              <a:rPr lang="en-US" sz="1800" dirty="0" smtClean="0"/>
              <a:t>articles</a:t>
            </a:r>
            <a:r>
              <a:rPr lang="en-US" sz="1800" dirty="0"/>
              <a:t> </a:t>
            </a:r>
            <a:r>
              <a:rPr lang="en-US" sz="1800" dirty="0" smtClean="0"/>
              <a:t>and sync’d to MSDN</a:t>
            </a:r>
          </a:p>
          <a:p>
            <a:pPr lvl="2"/>
            <a:r>
              <a:rPr lang="en-US" sz="1800" dirty="0" smtClean="0"/>
              <a:t>Others coming soon</a:t>
            </a:r>
            <a:endParaRPr lang="en-US" sz="1800" dirty="0"/>
          </a:p>
        </p:txBody>
      </p:sp>
    </p:spTree>
    <p:extLst>
      <p:ext uri="{BB962C8B-B14F-4D97-AF65-F5344CB8AC3E}">
        <p14:creationId xmlns:p14="http://schemas.microsoft.com/office/powerpoint/2010/main" val="19982213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 Core Component moving to v1.0</a:t>
            </a:r>
            <a:endParaRPr lang="en-GB" dirty="0"/>
          </a:p>
        </p:txBody>
      </p:sp>
      <p:sp>
        <p:nvSpPr>
          <p:cNvPr id="3" name="Text Placeholder 2"/>
          <p:cNvSpPr>
            <a:spLocks noGrp="1"/>
          </p:cNvSpPr>
          <p:nvPr>
            <p:ph type="body" sz="quarter" idx="10"/>
          </p:nvPr>
        </p:nvSpPr>
        <p:spPr/>
        <p:txBody>
          <a:bodyPr/>
          <a:lstStyle/>
          <a:p>
            <a:r>
              <a:rPr lang="en-US" sz="3600" dirty="0" smtClean="0"/>
              <a:t>We target to release v1.0 of the Core component during March master merge</a:t>
            </a:r>
          </a:p>
          <a:p>
            <a:r>
              <a:rPr lang="en-US" sz="3600" dirty="0" smtClean="0"/>
              <a:t>Expected changes</a:t>
            </a:r>
          </a:p>
          <a:p>
            <a:pPr lvl="1"/>
            <a:r>
              <a:rPr lang="en-US" sz="2000" dirty="0" smtClean="0"/>
              <a:t>Removal of deprecated methods</a:t>
            </a:r>
          </a:p>
          <a:p>
            <a:pPr lvl="1"/>
            <a:r>
              <a:rPr lang="en-US" sz="2000" dirty="0" smtClean="0"/>
              <a:t>Removal of non Office365/SharePoint extensions</a:t>
            </a:r>
          </a:p>
          <a:p>
            <a:r>
              <a:rPr lang="en-US" sz="3600" dirty="0" smtClean="0"/>
              <a:t>Approach towards for v1.0 release</a:t>
            </a:r>
          </a:p>
          <a:p>
            <a:pPr lvl="1"/>
            <a:r>
              <a:rPr lang="en-US" sz="2000" dirty="0" smtClean="0"/>
              <a:t>Keep it simple</a:t>
            </a:r>
            <a:r>
              <a:rPr lang="en-GB" sz="2000" dirty="0" smtClean="0"/>
              <a:t>, keep it small</a:t>
            </a:r>
          </a:p>
          <a:p>
            <a:pPr lvl="1"/>
            <a:r>
              <a:rPr lang="en-US" sz="2000" dirty="0" smtClean="0"/>
              <a:t>Use class model for complex methods</a:t>
            </a:r>
          </a:p>
          <a:p>
            <a:pPr lvl="1"/>
            <a:r>
              <a:rPr lang="en-US" sz="2000" dirty="0" smtClean="0"/>
              <a:t>Use only when truly adds value, no 5 line methods</a:t>
            </a:r>
          </a:p>
          <a:p>
            <a:pPr lvl="1"/>
            <a:r>
              <a:rPr lang="en-US" sz="2000" dirty="0" smtClean="0"/>
              <a:t>Unit testing improvements</a:t>
            </a:r>
          </a:p>
        </p:txBody>
      </p:sp>
    </p:spTree>
    <p:extLst>
      <p:ext uri="{BB962C8B-B14F-4D97-AF65-F5344CB8AC3E}">
        <p14:creationId xmlns:p14="http://schemas.microsoft.com/office/powerpoint/2010/main" val="429243888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10931" b="4577"/>
          <a:stretch/>
        </p:blipFill>
        <p:spPr>
          <a:xfrm>
            <a:off x="-38280" y="-14548"/>
            <a:ext cx="12248482" cy="6872548"/>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marL="342900" indent="-342900" algn="ctr" defTabSz="913513" fontAlgn="base">
              <a:spcBef>
                <a:spcPct val="0"/>
              </a:spcBef>
              <a:spcAft>
                <a:spcPct val="0"/>
              </a:spcAft>
              <a:buFont typeface="Arial" panose="020B0604020202020204" pitchFamily="34" charset="0"/>
              <a:buChar char="•"/>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Roadmap – </a:t>
            </a:r>
            <a:r>
              <a:rPr lang="en-US" dirty="0" smtClean="0">
                <a:solidFill>
                  <a:schemeClr val="bg1"/>
                </a:solidFill>
              </a:rPr>
              <a:t>March release plan</a:t>
            </a:r>
            <a:endParaRPr lang="en-US" dirty="0">
              <a:solidFill>
                <a:schemeClr val="bg1"/>
              </a:solidFill>
            </a:endParaRPr>
          </a:p>
        </p:txBody>
      </p:sp>
      <p:sp>
        <p:nvSpPr>
          <p:cNvPr id="3" name="TextBox 2"/>
          <p:cNvSpPr txBox="1"/>
          <p:nvPr/>
        </p:nvSpPr>
        <p:spPr>
          <a:xfrm>
            <a:off x="519112" y="1205098"/>
            <a:ext cx="5436520" cy="4185761"/>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smtClean="0">
                <a:solidFill>
                  <a:schemeClr val="bg1"/>
                </a:solidFill>
                <a:latin typeface="+mj-lt"/>
              </a:rPr>
              <a:t>Starter </a:t>
            </a:r>
            <a:r>
              <a:rPr lang="en-US" sz="2400" spc="-70" dirty="0" smtClean="0">
                <a:solidFill>
                  <a:schemeClr val="bg1"/>
                </a:solidFill>
                <a:latin typeface="+mj-lt"/>
              </a:rPr>
              <a:t>kits v1.0</a:t>
            </a:r>
            <a:endParaRPr lang="en-US" sz="2400" spc="-70" dirty="0" smtClean="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Provisioning engine</a:t>
            </a:r>
            <a:endParaRPr lang="en-US" sz="2000" spc="-70" dirty="0" smtClean="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Remote timer </a:t>
            </a:r>
            <a:r>
              <a:rPr lang="en-US" sz="2000" spc="-70" dirty="0" smtClean="0">
                <a:solidFill>
                  <a:schemeClr val="bg1"/>
                </a:solidFill>
                <a:latin typeface="+mj-lt"/>
              </a:rPr>
              <a:t>jobs with multi-threading support</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Core component v1.0</a:t>
            </a:r>
          </a:p>
          <a:p>
            <a:pPr marL="800082" lvl="1" indent="-342900">
              <a:buFont typeface="Arial" panose="020B0604020202020204" pitchFamily="34" charset="0"/>
              <a:buChar char="•"/>
            </a:pPr>
            <a:r>
              <a:rPr lang="en-US" sz="2000" spc="-70" dirty="0" smtClean="0">
                <a:solidFill>
                  <a:schemeClr val="bg1"/>
                </a:solidFill>
                <a:latin typeface="+mj-lt"/>
              </a:rPr>
              <a:t>Removal of deprecated methods</a:t>
            </a:r>
          </a:p>
          <a:p>
            <a:pPr marL="800082" lvl="1" indent="-342900">
              <a:buFont typeface="Arial" panose="020B0604020202020204" pitchFamily="34" charset="0"/>
              <a:buChar char="•"/>
            </a:pPr>
            <a:r>
              <a:rPr lang="en-US" sz="2000" spc="-70" dirty="0" smtClean="0">
                <a:solidFill>
                  <a:schemeClr val="bg1"/>
                </a:solidFill>
                <a:latin typeface="+mj-lt"/>
              </a:rPr>
              <a:t>Cleaning</a:t>
            </a:r>
          </a:p>
          <a:p>
            <a:pPr marL="800082" lvl="1" indent="-342900">
              <a:buFont typeface="Arial" panose="020B0604020202020204" pitchFamily="34" charset="0"/>
              <a:buChar char="•"/>
            </a:pPr>
            <a:r>
              <a:rPr lang="en-US" sz="2000" spc="-70" dirty="0" smtClean="0">
                <a:solidFill>
                  <a:schemeClr val="bg1"/>
                </a:solidFill>
                <a:latin typeface="+mj-lt"/>
              </a:rPr>
              <a:t>Unit test coverage</a:t>
            </a:r>
          </a:p>
          <a:p>
            <a:pPr marL="342900" indent="-342900">
              <a:buFont typeface="Arial" panose="020B0604020202020204" pitchFamily="34" charset="0"/>
              <a:buChar char="•"/>
            </a:pPr>
            <a:r>
              <a:rPr lang="en-US" sz="2400" spc="-70" dirty="0" smtClean="0">
                <a:solidFill>
                  <a:schemeClr val="bg1"/>
                </a:solidFill>
                <a:latin typeface="+mj-lt"/>
              </a:rPr>
              <a:t>Articles</a:t>
            </a:r>
          </a:p>
          <a:p>
            <a:pPr marL="800082" lvl="1" indent="-342900">
              <a:buFont typeface="Arial" panose="020B0604020202020204" pitchFamily="34" charset="0"/>
              <a:buChar char="•"/>
            </a:pPr>
            <a:r>
              <a:rPr lang="en-US" sz="2000" spc="-70" dirty="0" smtClean="0">
                <a:solidFill>
                  <a:schemeClr val="bg1"/>
                </a:solidFill>
                <a:latin typeface="+mj-lt"/>
              </a:rPr>
              <a:t>More on the documentation side</a:t>
            </a:r>
          </a:p>
          <a:p>
            <a:pPr marL="800082" lvl="1" indent="-342900">
              <a:buFont typeface="Arial" panose="020B0604020202020204" pitchFamily="34" charset="0"/>
              <a:buChar char="•"/>
            </a:pPr>
            <a:r>
              <a:rPr lang="en-US" sz="2000" spc="-70" dirty="0" smtClean="0">
                <a:solidFill>
                  <a:schemeClr val="bg1"/>
                </a:solidFill>
                <a:latin typeface="+mj-lt"/>
              </a:rPr>
              <a:t>Enterprise architect messaging</a:t>
            </a:r>
          </a:p>
          <a:p>
            <a:pPr marL="800082" lvl="1" indent="-342900">
              <a:buFont typeface="Arial" panose="020B0604020202020204" pitchFamily="34" charset="0"/>
              <a:buChar char="•"/>
            </a:pPr>
            <a:r>
              <a:rPr lang="en-US" sz="2000" spc="-70" dirty="0" smtClean="0">
                <a:solidFill>
                  <a:schemeClr val="bg1"/>
                </a:solidFill>
                <a:latin typeface="+mj-lt"/>
              </a:rPr>
              <a:t>ALM</a:t>
            </a:r>
          </a:p>
          <a:p>
            <a:pPr marL="800082" lvl="1" indent="-342900">
              <a:buFont typeface="Arial" panose="020B0604020202020204" pitchFamily="34" charset="0"/>
              <a:buChar char="•"/>
            </a:pPr>
            <a:r>
              <a:rPr lang="en-US" sz="2000" spc="-70" dirty="0" smtClean="0">
                <a:solidFill>
                  <a:schemeClr val="bg1"/>
                </a:solidFill>
                <a:latin typeface="+mj-lt"/>
              </a:rPr>
              <a:t>Recipes for transformation</a:t>
            </a:r>
            <a:endParaRPr lang="en-US" sz="2000" spc="-70" dirty="0">
              <a:solidFill>
                <a:schemeClr val="bg1"/>
              </a:solidFill>
              <a:latin typeface="+mj-lt"/>
            </a:endParaRPr>
          </a:p>
        </p:txBody>
      </p:sp>
    </p:spTree>
    <p:extLst>
      <p:ext uri="{BB962C8B-B14F-4D97-AF65-F5344CB8AC3E}">
        <p14:creationId xmlns:p14="http://schemas.microsoft.com/office/powerpoint/2010/main" val="305310354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5656"/>
          <a:stretch/>
        </p:blipFill>
        <p:spPr>
          <a:xfrm>
            <a:off x="-36682" y="897"/>
            <a:ext cx="12239280" cy="6877231"/>
          </a:xfrm>
          <a:prstGeom prst="rect">
            <a:avLst/>
          </a:prstGeom>
        </p:spPr>
      </p:pic>
      <p:sp>
        <p:nvSpPr>
          <p:cNvPr id="5" name="Rectangle 4"/>
          <p:cNvSpPr/>
          <p:nvPr/>
        </p:nvSpPr>
        <p:spPr bwMode="auto">
          <a:xfrm rot="16200000" flipH="1" flipV="1">
            <a:off x="2556467" y="-2590901"/>
            <a:ext cx="6855243" cy="12039805"/>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47" tIns="45674" rIns="91347" bIns="45674" numCol="1" rtlCol="0" anchor="ctr" anchorCtr="0" compatLnSpc="1">
            <a:prstTxWarp prst="textNoShape">
              <a:avLst/>
            </a:prstTxWarp>
          </a:bodyPr>
          <a:lstStyle/>
          <a:p>
            <a:pPr algn="ctr" defTabSz="913064" fontAlgn="base">
              <a:spcBef>
                <a:spcPct val="0"/>
              </a:spcBef>
              <a:spcAft>
                <a:spcPct val="0"/>
              </a:spcAft>
            </a:pPr>
            <a:endParaRPr lang="en-US" sz="2297" dirty="0">
              <a:gradFill>
                <a:gsLst>
                  <a:gs pos="0">
                    <a:srgbClr val="FFFFFF"/>
                  </a:gs>
                  <a:gs pos="100000">
                    <a:srgbClr val="FFFFFF"/>
                  </a:gs>
                </a:gsLst>
                <a:lin ang="5400000" scaled="0"/>
              </a:gradFill>
            </a:endParaRPr>
          </a:p>
        </p:txBody>
      </p:sp>
      <p:sp>
        <p:nvSpPr>
          <p:cNvPr id="6" name="Title 1"/>
          <p:cNvSpPr txBox="1">
            <a:spLocks/>
          </p:cNvSpPr>
          <p:nvPr/>
        </p:nvSpPr>
        <p:spPr>
          <a:xfrm>
            <a:off x="519112" y="1794164"/>
            <a:ext cx="6821818"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GB" dirty="0" smtClean="0">
                <a:solidFill>
                  <a:schemeClr val="bg1"/>
                </a:solidFill>
              </a:rPr>
              <a:t>Demos, demos, demos!</a:t>
            </a:r>
            <a:endParaRPr lang="en-GB" dirty="0">
              <a:solidFill>
                <a:schemeClr val="bg1"/>
              </a:solidFill>
            </a:endParaRPr>
          </a:p>
        </p:txBody>
      </p:sp>
      <p:sp>
        <p:nvSpPr>
          <p:cNvPr id="7" name="TextBox 6"/>
          <p:cNvSpPr txBox="1"/>
          <p:nvPr/>
        </p:nvSpPr>
        <p:spPr>
          <a:xfrm>
            <a:off x="547567" y="2918564"/>
            <a:ext cx="6268869" cy="215443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smtClean="0">
                <a:solidFill>
                  <a:schemeClr val="bg1"/>
                </a:solidFill>
                <a:latin typeface="+mj-lt"/>
              </a:rPr>
              <a:t>Vesa</a:t>
            </a:r>
            <a:r>
              <a:rPr lang="en-US" sz="2400" spc="-70" dirty="0">
                <a:solidFill>
                  <a:schemeClr val="bg1"/>
                </a:solidFill>
              </a:rPr>
              <a:t> - </a:t>
            </a:r>
            <a:r>
              <a:rPr lang="en-US" sz="2400" spc="-70" dirty="0" smtClean="0">
                <a:solidFill>
                  <a:schemeClr val="bg1"/>
                </a:solidFill>
                <a:latin typeface="+mj-lt"/>
              </a:rPr>
              <a:t>Hybrid </a:t>
            </a:r>
            <a:r>
              <a:rPr lang="en-US" sz="2400" spc="-70" dirty="0" smtClean="0">
                <a:solidFill>
                  <a:schemeClr val="bg1"/>
                </a:solidFill>
                <a:latin typeface="+mj-lt"/>
              </a:rPr>
              <a:t>simple</a:t>
            </a:r>
            <a:endParaRPr lang="en-US" sz="2400" spc="-70" dirty="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Site provisioning from Azure to on-</a:t>
            </a:r>
            <a:r>
              <a:rPr lang="en-US" sz="2000" spc="-70" dirty="0" err="1" smtClean="0">
                <a:solidFill>
                  <a:schemeClr val="bg1"/>
                </a:solidFill>
                <a:latin typeface="+mj-lt"/>
              </a:rPr>
              <a:t>prem</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Bert - </a:t>
            </a:r>
            <a:r>
              <a:rPr lang="en-US" sz="2400" spc="-70" dirty="0" err="1" smtClean="0">
                <a:solidFill>
                  <a:schemeClr val="bg1"/>
                </a:solidFill>
                <a:latin typeface="+mj-lt"/>
              </a:rPr>
              <a:t>Core.ODataBatch</a:t>
            </a:r>
            <a:endParaRPr lang="en-US" sz="2400" spc="-70" dirty="0" smtClean="0">
              <a:solidFill>
                <a:schemeClr val="bg1"/>
              </a:solidFill>
              <a:latin typeface="+mj-lt"/>
            </a:endParaRPr>
          </a:p>
          <a:p>
            <a:pPr marL="800082" lvl="1" indent="-342900">
              <a:buFont typeface="Arial" panose="020B0604020202020204" pitchFamily="34" charset="0"/>
              <a:buChar char="•"/>
            </a:pPr>
            <a:r>
              <a:rPr lang="en-US" sz="2400" spc="-70" dirty="0" smtClean="0">
                <a:solidFill>
                  <a:schemeClr val="bg1"/>
                </a:solidFill>
                <a:latin typeface="+mj-lt"/>
              </a:rPr>
              <a:t>REST call batching </a:t>
            </a:r>
            <a:endParaRPr lang="en-US" sz="2400" spc="-70" dirty="0" smtClean="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Radi  - </a:t>
            </a:r>
            <a:r>
              <a:rPr lang="en-US" sz="2400" spc="-70" dirty="0" err="1" smtClean="0">
                <a:solidFill>
                  <a:schemeClr val="bg1"/>
                </a:solidFill>
                <a:latin typeface="+mj-lt"/>
              </a:rPr>
              <a:t>Governance.ContentTypeEnforceRetention</a:t>
            </a:r>
            <a:endParaRPr lang="en-US" sz="2400" spc="-70" dirty="0">
              <a:solidFill>
                <a:schemeClr val="bg1"/>
              </a:solidFill>
              <a:latin typeface="+mj-lt"/>
            </a:endParaRPr>
          </a:p>
          <a:p>
            <a:pPr marL="800082" lvl="1" indent="-342900">
              <a:buFont typeface="Arial" panose="020B0604020202020204" pitchFamily="34" charset="0"/>
              <a:buChar char="•"/>
            </a:pPr>
            <a:r>
              <a:rPr lang="en-US" sz="2400" spc="-70" dirty="0" smtClean="0">
                <a:solidFill>
                  <a:schemeClr val="bg1"/>
                </a:solidFill>
                <a:latin typeface="+mj-lt"/>
              </a:rPr>
              <a:t>ECM timer jobs</a:t>
            </a:r>
            <a:endParaRPr lang="en-US" sz="2400" spc="-70" dirty="0" smtClean="0">
              <a:solidFill>
                <a:schemeClr val="bg1"/>
              </a:solidFill>
              <a:latin typeface="+mj-lt"/>
            </a:endParaRPr>
          </a:p>
        </p:txBody>
      </p:sp>
    </p:spTree>
    <p:extLst>
      <p:ext uri="{BB962C8B-B14F-4D97-AF65-F5344CB8AC3E}">
        <p14:creationId xmlns:p14="http://schemas.microsoft.com/office/powerpoint/2010/main" val="58771703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505" y="205229"/>
            <a:ext cx="11901320" cy="2121411"/>
          </a:xfrm>
        </p:spPr>
        <p:txBody>
          <a:bodyPr/>
          <a:lstStyle/>
          <a:p>
            <a:r>
              <a:rPr lang="en-US" sz="16600" dirty="0" smtClean="0">
                <a:solidFill>
                  <a:schemeClr val="bg1"/>
                </a:solidFill>
                <a:latin typeface="Arial" pitchFamily="34" charset="0"/>
                <a:cs typeface="Arial" pitchFamily="34" charset="0"/>
              </a:rPr>
              <a:t>Feedback…</a:t>
            </a:r>
            <a:endParaRPr lang="en-US" sz="13800" dirty="0">
              <a:solidFill>
                <a:schemeClr val="bg1"/>
              </a:solidFill>
              <a:cs typeface="Arial" pitchFamily="34" charset="0"/>
            </a:endParaRPr>
          </a:p>
        </p:txBody>
      </p:sp>
      <p:sp>
        <p:nvSpPr>
          <p:cNvPr id="4" name="Text Placeholder 3"/>
          <p:cNvSpPr>
            <a:spLocks noGrp="1"/>
          </p:cNvSpPr>
          <p:nvPr>
            <p:ph type="body" sz="quarter" idx="4294967295"/>
          </p:nvPr>
        </p:nvSpPr>
        <p:spPr>
          <a:xfrm>
            <a:off x="287506" y="4104640"/>
            <a:ext cx="7330509" cy="631194"/>
          </a:xfrm>
        </p:spPr>
        <p:txBody>
          <a:bodyPr/>
          <a:lstStyle/>
          <a:p>
            <a:pPr>
              <a:lnSpc>
                <a:spcPct val="100000"/>
              </a:lnSpc>
              <a:defRPr/>
            </a:pPr>
            <a:r>
              <a:rPr lang="en-US" sz="3200" dirty="0" smtClean="0">
                <a:solidFill>
                  <a:schemeClr val="bg1"/>
                </a:solidFill>
                <a:latin typeface="+mn-lt"/>
                <a:cs typeface="Arial" pitchFamily="34" charset="0"/>
              </a:rPr>
              <a:t>Please keep the feedback coming in Yammer… we need your input for the prioritization.</a:t>
            </a:r>
            <a:endParaRPr lang="en-US" sz="2400" dirty="0">
              <a:solidFill>
                <a:schemeClr val="tx1"/>
              </a:solidFill>
              <a:cs typeface="Arial" pitchFamily="34" charset="0"/>
            </a:endParaRPr>
          </a:p>
        </p:txBody>
      </p:sp>
    </p:spTree>
    <p:extLst>
      <p:ext uri="{BB962C8B-B14F-4D97-AF65-F5344CB8AC3E}">
        <p14:creationId xmlns:p14="http://schemas.microsoft.com/office/powerpoint/2010/main" val="356037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93143" y="168303"/>
            <a:ext cx="6193672" cy="4903981"/>
          </a:xfrm>
          <a:prstGeom prst="rect">
            <a:avLst/>
          </a:prstGeom>
          <a:noFill/>
        </p:spPr>
        <p:txBody>
          <a:bodyPr wrap="square" lIns="179114" tIns="143293" rIns="179114" bIns="143293" rtlCol="0">
            <a:spAutoFit/>
          </a:bodyPr>
          <a:lstStyle/>
          <a:p>
            <a:pPr marL="0" lvl="1" defTabSz="565990">
              <a:lnSpc>
                <a:spcPct val="90000"/>
              </a:lnSpc>
              <a:spcBef>
                <a:spcPts val="588"/>
              </a:spcBef>
              <a:spcAft>
                <a:spcPts val="980"/>
              </a:spcAft>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 your code</a:t>
            </a:r>
            <a:r>
              <a:rPr lang="en-US" dirty="0">
                <a:gradFill>
                  <a:gsLst>
                    <a:gs pos="0">
                      <a:srgbClr val="FFFFFF"/>
                    </a:gs>
                    <a:gs pos="100000">
                      <a:srgbClr val="FFFFFF"/>
                    </a:gs>
                  </a:gsLst>
                  <a:lin ang="5400000" scaled="1"/>
                </a:gradFill>
                <a:cs typeface="Segoe UI" panose="020B0502040204020203" pitchFamily="34" charset="0"/>
              </a:rPr>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Providing App Model Patterns for common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Full Trust Code scenarios</a:t>
            </a:r>
            <a:endParaRPr lang="en-US" sz="2000" b="1" dirty="0">
              <a:gradFill>
                <a:gsLst>
                  <a:gs pos="0">
                    <a:srgbClr val="FFFFFF"/>
                  </a:gs>
                  <a:gs pos="100000">
                    <a:srgbClr val="FFFFFF"/>
                  </a:gs>
                </a:gsLst>
                <a:lin ang="5400000" scaled="1"/>
              </a:gradFill>
            </a:endParaRPr>
          </a:p>
          <a:p>
            <a:pPr defTabSz="913549">
              <a:lnSpc>
                <a:spcPct val="90000"/>
              </a:lnSpc>
            </a:pPr>
            <a:r>
              <a:rPr lang="en-US" sz="360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130</a:t>
            </a: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Visual Studio projects</a:t>
            </a:r>
            <a:b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28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Common scenarios</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Branding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Site provisioning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Remote event receivers </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Large file support</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Taxonomy driven navigation</a:t>
            </a:r>
          </a:p>
          <a:p>
            <a:pPr marL="230115" lvl="1" indent="-230115" defTabSz="565990">
              <a:lnSpc>
                <a:spcPct val="90000"/>
              </a:lnSpc>
              <a:spcBef>
                <a:spcPts val="294"/>
              </a:spcBef>
              <a:spcAft>
                <a:spcPts val="980"/>
              </a:spcAft>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And much more…</a:t>
            </a:r>
            <a:endParaRPr lang="en-US" sz="2000" dirty="0">
              <a:gradFill>
                <a:gsLst>
                  <a:gs pos="0">
                    <a:srgbClr val="FFFFFF"/>
                  </a:gs>
                  <a:gs pos="100000">
                    <a:srgbClr val="FFFFFF"/>
                  </a:gs>
                </a:gsLst>
                <a:lin ang="5400000" scaled="1"/>
              </a:gradFill>
            </a:endParaRPr>
          </a:p>
          <a:p>
            <a:pPr defTabSz="913549">
              <a:lnSpc>
                <a:spcPct val="90000"/>
              </a:lnSpc>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Contribute</a:t>
            </a:r>
          </a:p>
          <a:p>
            <a:pPr marL="0" lvl="1" defTabSz="565990">
              <a:lnSpc>
                <a:spcPct val="90000"/>
              </a:lnSpc>
            </a:pPr>
            <a:r>
              <a:rPr lang="en-US" dirty="0" smtClean="0">
                <a:gradFill>
                  <a:gsLst>
                    <a:gs pos="0">
                      <a:srgbClr val="FFFFFF"/>
                    </a:gs>
                    <a:gs pos="100000">
                      <a:srgbClr val="FFFFFF"/>
                    </a:gs>
                  </a:gsLst>
                  <a:lin ang="5400000" scaled="1"/>
                </a:gradFill>
                <a:cs typeface="Segoe UI" panose="020B0502040204020203" pitchFamily="34" charset="0"/>
              </a:rPr>
              <a:t>This is open source project and open for </a:t>
            </a:r>
            <a:r>
              <a:rPr lang="en-US" dirty="0" err="1" smtClean="0">
                <a:gradFill>
                  <a:gsLst>
                    <a:gs pos="0">
                      <a:srgbClr val="FFFFFF"/>
                    </a:gs>
                    <a:gs pos="100000">
                      <a:srgbClr val="FFFFFF"/>
                    </a:gs>
                  </a:gsLst>
                  <a:lin ang="5400000" scaled="1"/>
                </a:gradFill>
                <a:cs typeface="Segoe UI" panose="020B0502040204020203" pitchFamily="34" charset="0"/>
              </a:rPr>
              <a:t>contirbutions</a:t>
            </a:r>
            <a:endParaRPr lang="en-US" dirty="0">
              <a:gradFill>
                <a:gsLst>
                  <a:gs pos="0">
                    <a:srgbClr val="FFFFFF"/>
                  </a:gs>
                  <a:gs pos="100000">
                    <a:srgbClr val="FFFFFF"/>
                  </a:gs>
                </a:gsLst>
                <a:lin ang="5400000" scaled="1"/>
              </a:gradFill>
              <a:cs typeface="Segoe UI" panose="020B0502040204020203"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207386" y="4926865"/>
            <a:ext cx="5981439" cy="967797"/>
          </a:xfrm>
          <a:prstGeom prst="rect">
            <a:avLst/>
          </a:prstGeom>
          <a:noFill/>
        </p:spPr>
        <p:txBody>
          <a:bodyPr wrap="none" lIns="179090" tIns="143271" rIns="179090" bIns="143271" rtlCol="0">
            <a:spAutoFit/>
          </a:bodyPr>
          <a:lstStyle/>
          <a:p>
            <a:pPr defTabSz="913375">
              <a:lnSpc>
                <a:spcPct val="90000"/>
              </a:lnSpc>
              <a:spcAft>
                <a:spcPts val="588"/>
              </a:spcAft>
            </a:pPr>
            <a:r>
              <a:rPr lang="en-US" sz="4899" u="sng" dirty="0">
                <a:gradFill>
                  <a:gsLst>
                    <a:gs pos="2917">
                      <a:srgbClr val="FFFFFF"/>
                    </a:gs>
                    <a:gs pos="30000">
                      <a:srgbClr val="FFFFFF"/>
                    </a:gs>
                  </a:gsLst>
                  <a:lin ang="5400000" scaled="0"/>
                </a:gradFill>
                <a:latin typeface="Segoe UI Light"/>
              </a:rPr>
              <a:t>aka.ms/</a:t>
            </a:r>
            <a:r>
              <a:rPr lang="en-US" sz="4899" u="sng" dirty="0" err="1">
                <a:gradFill>
                  <a:gsLst>
                    <a:gs pos="2917">
                      <a:srgbClr val="FFFFFF"/>
                    </a:gs>
                    <a:gs pos="30000">
                      <a:srgbClr val="FFFFFF"/>
                    </a:gs>
                  </a:gsLst>
                  <a:lin ang="5400000" scaled="0"/>
                </a:gradFill>
                <a:latin typeface="Segoe UI Light"/>
              </a:rPr>
              <a:t>OfficeDevPnP</a:t>
            </a:r>
            <a:endParaRPr lang="en-US" sz="4899"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343851" y="-220605"/>
            <a:ext cx="5643508" cy="2295452"/>
            <a:chOff x="477350" y="330556"/>
            <a:chExt cx="5758172" cy="2342091"/>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pic>
        <p:nvPicPr>
          <p:cNvPr id="1026" name="Picture 2" descr="http://officedevcenter-msprod.azurewebsites.net/Media/Default/Slider/image3.jpg"/>
          <p:cNvPicPr>
            <a:picLocks noChangeAspect="1" noChangeArrowheads="1"/>
          </p:cNvPicPr>
          <p:nvPr/>
        </p:nvPicPr>
        <p:blipFill rotWithShape="1">
          <a:blip r:embed="rId4">
            <a:extLst>
              <a:ext uri="{28A0092B-C50C-407E-A947-70E740481C1C}">
                <a14:useLocalDpi xmlns:a14="http://schemas.microsoft.com/office/drawing/2010/main" val="0"/>
              </a:ext>
            </a:extLst>
          </a:blip>
          <a:srcRect r="10518"/>
          <a:stretch/>
        </p:blipFill>
        <p:spPr bwMode="auto">
          <a:xfrm>
            <a:off x="-4876219" y="2248732"/>
            <a:ext cx="11053027" cy="411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644092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232582502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75772"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5686"/>
          <a:stretch/>
        </p:blipFill>
        <p:spPr>
          <a:xfrm>
            <a:off x="-38281" y="-9525"/>
            <a:ext cx="12227105" cy="6867523"/>
          </a:xfrm>
          <a:prstGeom prst="rect">
            <a:avLst/>
          </a:prstGeom>
        </p:spPr>
      </p:pic>
      <p:sp>
        <p:nvSpPr>
          <p:cNvPr id="19" name="Rectangle 18"/>
          <p:cNvSpPr/>
          <p:nvPr/>
        </p:nvSpPr>
        <p:spPr bwMode="auto">
          <a:xfrm rot="16200000" flipH="1" flipV="1">
            <a:off x="2646272" y="-2684552"/>
            <a:ext cx="6858000" cy="12227104"/>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sp>
        <p:nvSpPr>
          <p:cNvPr id="18" name="Rectangle 17"/>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4" name="Group 13"/>
          <p:cNvGrpSpPr/>
          <p:nvPr/>
        </p:nvGrpSpPr>
        <p:grpSpPr>
          <a:xfrm>
            <a:off x="1158875" y="2635250"/>
            <a:ext cx="1495425" cy="1968500"/>
            <a:chOff x="1158875" y="2635250"/>
            <a:chExt cx="1495425" cy="1968500"/>
          </a:xfrm>
        </p:grpSpPr>
        <p:grpSp>
          <p:nvGrpSpPr>
            <p:cNvPr id="5" name="Group 4"/>
            <p:cNvGrpSpPr>
              <a:grpSpLocks noChangeAspect="1"/>
            </p:cNvGrpSpPr>
            <p:nvPr/>
          </p:nvGrpSpPr>
          <p:grpSpPr bwMode="auto">
            <a:xfrm>
              <a:off x="1158875" y="2635250"/>
              <a:ext cx="1495425" cy="1968500"/>
              <a:chOff x="730" y="1660"/>
              <a:chExt cx="942" cy="1240"/>
            </a:xfrm>
          </p:grpSpPr>
          <p:sp>
            <p:nvSpPr>
              <p:cNvPr id="7" name="AutoShape 3"/>
              <p:cNvSpPr>
                <a:spLocks noChangeAspect="1" noChangeArrowheads="1" noTextEdit="1"/>
              </p:cNvSpPr>
              <p:nvPr/>
            </p:nvSpPr>
            <p:spPr bwMode="auto">
              <a:xfrm>
                <a:off x="730" y="1660"/>
                <a:ext cx="942" cy="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Rectangle 5"/>
              <p:cNvSpPr>
                <a:spLocks noChangeArrowheads="1"/>
              </p:cNvSpPr>
              <p:nvPr/>
            </p:nvSpPr>
            <p:spPr bwMode="auto">
              <a:xfrm>
                <a:off x="1249" y="1658"/>
                <a:ext cx="38" cy="124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6"/>
              <p:cNvSpPr>
                <a:spLocks/>
              </p:cNvSpPr>
              <p:nvPr/>
            </p:nvSpPr>
            <p:spPr bwMode="auto">
              <a:xfrm>
                <a:off x="733" y="1658"/>
                <a:ext cx="516" cy="133"/>
              </a:xfrm>
              <a:custGeom>
                <a:avLst/>
                <a:gdLst>
                  <a:gd name="T0" fmla="*/ 61 w 516"/>
                  <a:gd name="T1" fmla="*/ 133 h 133"/>
                  <a:gd name="T2" fmla="*/ 516 w 516"/>
                  <a:gd name="T3" fmla="*/ 133 h 133"/>
                  <a:gd name="T4" fmla="*/ 516 w 516"/>
                  <a:gd name="T5" fmla="*/ 0 h 133"/>
                  <a:gd name="T6" fmla="*/ 61 w 516"/>
                  <a:gd name="T7" fmla="*/ 0 h 133"/>
                  <a:gd name="T8" fmla="*/ 0 w 516"/>
                  <a:gd name="T9" fmla="*/ 66 h 133"/>
                  <a:gd name="T10" fmla="*/ 61 w 516"/>
                  <a:gd name="T11" fmla="*/ 133 h 133"/>
                </a:gdLst>
                <a:ahLst/>
                <a:cxnLst>
                  <a:cxn ang="0">
                    <a:pos x="T0" y="T1"/>
                  </a:cxn>
                  <a:cxn ang="0">
                    <a:pos x="T2" y="T3"/>
                  </a:cxn>
                  <a:cxn ang="0">
                    <a:pos x="T4" y="T5"/>
                  </a:cxn>
                  <a:cxn ang="0">
                    <a:pos x="T6" y="T7"/>
                  </a:cxn>
                  <a:cxn ang="0">
                    <a:pos x="T8" y="T9"/>
                  </a:cxn>
                  <a:cxn ang="0">
                    <a:pos x="T10" y="T11"/>
                  </a:cxn>
                </a:cxnLst>
                <a:rect l="0" t="0" r="r" b="b"/>
                <a:pathLst>
                  <a:path w="516" h="133">
                    <a:moveTo>
                      <a:pt x="61" y="133"/>
                    </a:moveTo>
                    <a:lnTo>
                      <a:pt x="516" y="133"/>
                    </a:lnTo>
                    <a:lnTo>
                      <a:pt x="516" y="0"/>
                    </a:lnTo>
                    <a:lnTo>
                      <a:pt x="61" y="0"/>
                    </a:lnTo>
                    <a:lnTo>
                      <a:pt x="0" y="66"/>
                    </a:lnTo>
                    <a:lnTo>
                      <a:pt x="61" y="13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p:cNvSpPr>
                <a:spLocks/>
              </p:cNvSpPr>
              <p:nvPr/>
            </p:nvSpPr>
            <p:spPr bwMode="auto">
              <a:xfrm>
                <a:off x="921" y="1924"/>
                <a:ext cx="328" cy="142"/>
              </a:xfrm>
              <a:custGeom>
                <a:avLst/>
                <a:gdLst>
                  <a:gd name="T0" fmla="*/ 61 w 328"/>
                  <a:gd name="T1" fmla="*/ 142 h 142"/>
                  <a:gd name="T2" fmla="*/ 328 w 328"/>
                  <a:gd name="T3" fmla="*/ 142 h 142"/>
                  <a:gd name="T4" fmla="*/ 328 w 328"/>
                  <a:gd name="T5" fmla="*/ 0 h 142"/>
                  <a:gd name="T6" fmla="*/ 61 w 328"/>
                  <a:gd name="T7" fmla="*/ 0 h 142"/>
                  <a:gd name="T8" fmla="*/ 0 w 328"/>
                  <a:gd name="T9" fmla="*/ 71 h 142"/>
                  <a:gd name="T10" fmla="*/ 61 w 328"/>
                  <a:gd name="T11" fmla="*/ 142 h 142"/>
                </a:gdLst>
                <a:ahLst/>
                <a:cxnLst>
                  <a:cxn ang="0">
                    <a:pos x="T0" y="T1"/>
                  </a:cxn>
                  <a:cxn ang="0">
                    <a:pos x="T2" y="T3"/>
                  </a:cxn>
                  <a:cxn ang="0">
                    <a:pos x="T4" y="T5"/>
                  </a:cxn>
                  <a:cxn ang="0">
                    <a:pos x="T6" y="T7"/>
                  </a:cxn>
                  <a:cxn ang="0">
                    <a:pos x="T8" y="T9"/>
                  </a:cxn>
                  <a:cxn ang="0">
                    <a:pos x="T10" y="T11"/>
                  </a:cxn>
                </a:cxnLst>
                <a:rect l="0" t="0" r="r" b="b"/>
                <a:pathLst>
                  <a:path w="328" h="142">
                    <a:moveTo>
                      <a:pt x="61" y="142"/>
                    </a:moveTo>
                    <a:lnTo>
                      <a:pt x="328" y="142"/>
                    </a:lnTo>
                    <a:lnTo>
                      <a:pt x="328" y="0"/>
                    </a:lnTo>
                    <a:lnTo>
                      <a:pt x="61" y="0"/>
                    </a:lnTo>
                    <a:lnTo>
                      <a:pt x="0" y="71"/>
                    </a:lnTo>
                    <a:lnTo>
                      <a:pt x="61" y="14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8"/>
              <p:cNvSpPr>
                <a:spLocks/>
              </p:cNvSpPr>
              <p:nvPr/>
            </p:nvSpPr>
            <p:spPr bwMode="auto">
              <a:xfrm>
                <a:off x="1287" y="1791"/>
                <a:ext cx="385" cy="133"/>
              </a:xfrm>
              <a:custGeom>
                <a:avLst/>
                <a:gdLst>
                  <a:gd name="T0" fmla="*/ 323 w 385"/>
                  <a:gd name="T1" fmla="*/ 133 h 133"/>
                  <a:gd name="T2" fmla="*/ 0 w 385"/>
                  <a:gd name="T3" fmla="*/ 133 h 133"/>
                  <a:gd name="T4" fmla="*/ 0 w 385"/>
                  <a:gd name="T5" fmla="*/ 0 h 133"/>
                  <a:gd name="T6" fmla="*/ 323 w 385"/>
                  <a:gd name="T7" fmla="*/ 0 h 133"/>
                  <a:gd name="T8" fmla="*/ 385 w 385"/>
                  <a:gd name="T9" fmla="*/ 66 h 133"/>
                  <a:gd name="T10" fmla="*/ 323 w 385"/>
                  <a:gd name="T11" fmla="*/ 133 h 133"/>
                </a:gdLst>
                <a:ahLst/>
                <a:cxnLst>
                  <a:cxn ang="0">
                    <a:pos x="T0" y="T1"/>
                  </a:cxn>
                  <a:cxn ang="0">
                    <a:pos x="T2" y="T3"/>
                  </a:cxn>
                  <a:cxn ang="0">
                    <a:pos x="T4" y="T5"/>
                  </a:cxn>
                  <a:cxn ang="0">
                    <a:pos x="T6" y="T7"/>
                  </a:cxn>
                  <a:cxn ang="0">
                    <a:pos x="T8" y="T9"/>
                  </a:cxn>
                  <a:cxn ang="0">
                    <a:pos x="T10" y="T11"/>
                  </a:cxn>
                </a:cxnLst>
                <a:rect l="0" t="0" r="r" b="b"/>
                <a:pathLst>
                  <a:path w="385" h="133">
                    <a:moveTo>
                      <a:pt x="323" y="133"/>
                    </a:moveTo>
                    <a:lnTo>
                      <a:pt x="0" y="133"/>
                    </a:lnTo>
                    <a:lnTo>
                      <a:pt x="0" y="0"/>
                    </a:lnTo>
                    <a:lnTo>
                      <a:pt x="323" y="0"/>
                    </a:lnTo>
                    <a:lnTo>
                      <a:pt x="385" y="66"/>
                    </a:lnTo>
                    <a:lnTo>
                      <a:pt x="323" y="1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2" name="TextBox 21"/>
            <p:cNvSpPr txBox="1"/>
            <p:nvPr/>
          </p:nvSpPr>
          <p:spPr>
            <a:xfrm>
              <a:off x="1420202" y="3538141"/>
              <a:ext cx="1032334" cy="615553"/>
            </a:xfrm>
            <a:prstGeom prst="rect">
              <a:avLst/>
            </a:prstGeom>
            <a:noFill/>
          </p:spPr>
          <p:txBody>
            <a:bodyPr wrap="none" lIns="0" tIns="0" rIns="0" bIns="0" rtlCol="0">
              <a:spAutoFit/>
            </a:bodyPr>
            <a:lstStyle/>
            <a:p>
              <a:pPr algn="ctr"/>
              <a:r>
                <a:rPr lang="en-US" sz="2000" spc="-70" dirty="0" smtClean="0">
                  <a:solidFill>
                    <a:schemeClr val="bg1"/>
                  </a:solidFill>
                </a:rPr>
                <a:t>Monthly </a:t>
              </a:r>
              <a:br>
                <a:rPr lang="en-US" sz="2000" spc="-70" dirty="0" smtClean="0">
                  <a:solidFill>
                    <a:schemeClr val="bg1"/>
                  </a:solidFill>
                </a:rPr>
              </a:br>
              <a:r>
                <a:rPr lang="en-US" sz="2000" spc="-70" dirty="0" smtClean="0">
                  <a:solidFill>
                    <a:schemeClr val="bg1"/>
                  </a:solidFill>
                </a:rPr>
                <a:t>highlights</a:t>
              </a:r>
              <a:endParaRPr lang="en-GB" sz="2000" spc="-70" dirty="0" smtClean="0">
                <a:solidFill>
                  <a:schemeClr val="bg1"/>
                </a:solidFill>
              </a:endParaRPr>
            </a:p>
          </p:txBody>
        </p:sp>
      </p:grpSp>
      <p:grpSp>
        <p:nvGrpSpPr>
          <p:cNvPr id="16" name="Group 15"/>
          <p:cNvGrpSpPr/>
          <p:nvPr/>
        </p:nvGrpSpPr>
        <p:grpSpPr>
          <a:xfrm>
            <a:off x="3765014" y="2742554"/>
            <a:ext cx="1707455" cy="1501627"/>
            <a:chOff x="3634882" y="2632075"/>
            <a:chExt cx="1707455" cy="1501627"/>
          </a:xfrm>
        </p:grpSpPr>
        <p:pic>
          <p:nvPicPr>
            <p:cNvPr id="32" name="Picture 31"/>
            <p:cNvPicPr>
              <a:picLocks noChangeAspect="1"/>
            </p:cNvPicPr>
            <p:nvPr/>
          </p:nvPicPr>
          <p:blipFill>
            <a:blip r:embed="rId3"/>
            <a:stretch>
              <a:fillRect/>
            </a:stretch>
          </p:blipFill>
          <p:spPr>
            <a:xfrm>
              <a:off x="4064182" y="2632075"/>
              <a:ext cx="859116" cy="1497750"/>
            </a:xfrm>
            <a:prstGeom prst="rect">
              <a:avLst/>
            </a:prstGeom>
          </p:spPr>
        </p:pic>
        <p:sp>
          <p:nvSpPr>
            <p:cNvPr id="23" name="TextBox 22"/>
            <p:cNvSpPr txBox="1"/>
            <p:nvPr/>
          </p:nvSpPr>
          <p:spPr>
            <a:xfrm>
              <a:off x="3634882" y="3518149"/>
              <a:ext cx="1707455" cy="615553"/>
            </a:xfrm>
            <a:prstGeom prst="rect">
              <a:avLst/>
            </a:prstGeom>
            <a:noFill/>
          </p:spPr>
          <p:txBody>
            <a:bodyPr wrap="none" lIns="0" tIns="0" rIns="0" bIns="0" rtlCol="0">
              <a:spAutoFit/>
            </a:bodyPr>
            <a:lstStyle/>
            <a:p>
              <a:pPr algn="ctr"/>
              <a:r>
                <a:rPr lang="en-US" sz="2000" spc="-70" dirty="0" smtClean="0">
                  <a:solidFill>
                    <a:schemeClr val="bg1"/>
                  </a:solidFill>
                </a:rPr>
                <a:t>Contributions</a:t>
              </a:r>
              <a:br>
                <a:rPr lang="en-US" sz="2000" spc="-70" dirty="0" smtClean="0">
                  <a:solidFill>
                    <a:schemeClr val="bg1"/>
                  </a:solidFill>
                </a:rPr>
              </a:br>
              <a:r>
                <a:rPr lang="en-US" sz="2000" spc="-70" dirty="0" smtClean="0">
                  <a:solidFill>
                    <a:schemeClr val="bg1"/>
                  </a:solidFill>
                </a:rPr>
                <a:t>and other topics</a:t>
              </a:r>
              <a:endParaRPr lang="en-GB" sz="2000" spc="-70" dirty="0" smtClean="0">
                <a:solidFill>
                  <a:schemeClr val="bg1"/>
                </a:solidFill>
              </a:endParaRPr>
            </a:p>
          </p:txBody>
        </p:sp>
      </p:grpSp>
      <p:grpSp>
        <p:nvGrpSpPr>
          <p:cNvPr id="68" name="Group 67"/>
          <p:cNvGrpSpPr/>
          <p:nvPr/>
        </p:nvGrpSpPr>
        <p:grpSpPr>
          <a:xfrm>
            <a:off x="9324881" y="2632075"/>
            <a:ext cx="1727566" cy="1957388"/>
            <a:chOff x="6344174" y="2632075"/>
            <a:chExt cx="1727566" cy="1957388"/>
          </a:xfrm>
        </p:grpSpPr>
        <p:grpSp>
          <p:nvGrpSpPr>
            <p:cNvPr id="34" name="Group 33"/>
            <p:cNvGrpSpPr/>
            <p:nvPr/>
          </p:nvGrpSpPr>
          <p:grpSpPr>
            <a:xfrm>
              <a:off x="6369941" y="2632075"/>
              <a:ext cx="1701799" cy="1957388"/>
              <a:chOff x="6650038" y="3992563"/>
              <a:chExt cx="1701799" cy="1957388"/>
            </a:xfrm>
          </p:grpSpPr>
          <p:sp>
            <p:nvSpPr>
              <p:cNvPr id="35" name="Freeform 7"/>
              <p:cNvSpPr>
                <a:spLocks/>
              </p:cNvSpPr>
              <p:nvPr/>
            </p:nvSpPr>
            <p:spPr bwMode="auto">
              <a:xfrm>
                <a:off x="7043738" y="5573713"/>
                <a:ext cx="449262" cy="376238"/>
              </a:xfrm>
              <a:custGeom>
                <a:avLst/>
                <a:gdLst>
                  <a:gd name="T0" fmla="*/ 156 w 283"/>
                  <a:gd name="T1" fmla="*/ 39 h 237"/>
                  <a:gd name="T2" fmla="*/ 156 w 283"/>
                  <a:gd name="T3" fmla="*/ 0 h 237"/>
                  <a:gd name="T4" fmla="*/ 187 w 283"/>
                  <a:gd name="T5" fmla="*/ 0 h 237"/>
                  <a:gd name="T6" fmla="*/ 187 w 283"/>
                  <a:gd name="T7" fmla="*/ 39 h 237"/>
                  <a:gd name="T8" fmla="*/ 197 w 283"/>
                  <a:gd name="T9" fmla="*/ 39 h 237"/>
                  <a:gd name="T10" fmla="*/ 197 w 283"/>
                  <a:gd name="T11" fmla="*/ 0 h 237"/>
                  <a:gd name="T12" fmla="*/ 228 w 283"/>
                  <a:gd name="T13" fmla="*/ 0 h 237"/>
                  <a:gd name="T14" fmla="*/ 228 w 283"/>
                  <a:gd name="T15" fmla="*/ 39 h 237"/>
                  <a:gd name="T16" fmla="*/ 283 w 283"/>
                  <a:gd name="T17" fmla="*/ 39 h 237"/>
                  <a:gd name="T18" fmla="*/ 283 w 283"/>
                  <a:gd name="T19" fmla="*/ 49 h 237"/>
                  <a:gd name="T20" fmla="*/ 270 w 283"/>
                  <a:gd name="T21" fmla="*/ 49 h 237"/>
                  <a:gd name="T22" fmla="*/ 270 w 283"/>
                  <a:gd name="T23" fmla="*/ 237 h 237"/>
                  <a:gd name="T24" fmla="*/ 13 w 283"/>
                  <a:gd name="T25" fmla="*/ 237 h 237"/>
                  <a:gd name="T26" fmla="*/ 13 w 283"/>
                  <a:gd name="T27" fmla="*/ 49 h 237"/>
                  <a:gd name="T28" fmla="*/ 0 w 283"/>
                  <a:gd name="T29" fmla="*/ 49 h 237"/>
                  <a:gd name="T30" fmla="*/ 0 w 283"/>
                  <a:gd name="T31" fmla="*/ 39 h 237"/>
                  <a:gd name="T32" fmla="*/ 156 w 283"/>
                  <a:gd name="T33" fmla="*/ 3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3" h="237">
                    <a:moveTo>
                      <a:pt x="156" y="39"/>
                    </a:moveTo>
                    <a:lnTo>
                      <a:pt x="156" y="0"/>
                    </a:lnTo>
                    <a:lnTo>
                      <a:pt x="187" y="0"/>
                    </a:lnTo>
                    <a:lnTo>
                      <a:pt x="187" y="39"/>
                    </a:lnTo>
                    <a:lnTo>
                      <a:pt x="197" y="39"/>
                    </a:lnTo>
                    <a:lnTo>
                      <a:pt x="197" y="0"/>
                    </a:lnTo>
                    <a:lnTo>
                      <a:pt x="228" y="0"/>
                    </a:lnTo>
                    <a:lnTo>
                      <a:pt x="228" y="39"/>
                    </a:lnTo>
                    <a:lnTo>
                      <a:pt x="283" y="39"/>
                    </a:lnTo>
                    <a:lnTo>
                      <a:pt x="283" y="49"/>
                    </a:lnTo>
                    <a:lnTo>
                      <a:pt x="270" y="49"/>
                    </a:lnTo>
                    <a:lnTo>
                      <a:pt x="270" y="237"/>
                    </a:lnTo>
                    <a:lnTo>
                      <a:pt x="13" y="237"/>
                    </a:lnTo>
                    <a:lnTo>
                      <a:pt x="13" y="49"/>
                    </a:lnTo>
                    <a:lnTo>
                      <a:pt x="0" y="49"/>
                    </a:lnTo>
                    <a:lnTo>
                      <a:pt x="0" y="39"/>
                    </a:lnTo>
                    <a:lnTo>
                      <a:pt x="156" y="3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Rectangle 17"/>
              <p:cNvSpPr>
                <a:spLocks noChangeArrowheads="1"/>
              </p:cNvSpPr>
              <p:nvPr/>
            </p:nvSpPr>
            <p:spPr bwMode="auto">
              <a:xfrm>
                <a:off x="7577137" y="5922963"/>
                <a:ext cx="582612"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Rectangle 18"/>
              <p:cNvSpPr>
                <a:spLocks noChangeArrowheads="1"/>
              </p:cNvSpPr>
              <p:nvPr/>
            </p:nvSpPr>
            <p:spPr bwMode="auto">
              <a:xfrm>
                <a:off x="78152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Oval 19"/>
              <p:cNvSpPr>
                <a:spLocks noChangeArrowheads="1"/>
              </p:cNvSpPr>
              <p:nvPr/>
            </p:nvSpPr>
            <p:spPr bwMode="auto">
              <a:xfrm>
                <a:off x="7769224" y="5757863"/>
                <a:ext cx="117475"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Oval 20"/>
              <p:cNvSpPr>
                <a:spLocks noChangeArrowheads="1"/>
              </p:cNvSpPr>
              <p:nvPr/>
            </p:nvSpPr>
            <p:spPr bwMode="auto">
              <a:xfrm>
                <a:off x="77850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Rectangle 21"/>
              <p:cNvSpPr>
                <a:spLocks noChangeArrowheads="1"/>
              </p:cNvSpPr>
              <p:nvPr/>
            </p:nvSpPr>
            <p:spPr bwMode="auto">
              <a:xfrm>
                <a:off x="76628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Oval 22"/>
              <p:cNvSpPr>
                <a:spLocks noChangeArrowheads="1"/>
              </p:cNvSpPr>
              <p:nvPr/>
            </p:nvSpPr>
            <p:spPr bwMode="auto">
              <a:xfrm>
                <a:off x="7616824" y="5757863"/>
                <a:ext cx="115887"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Oval 23"/>
              <p:cNvSpPr>
                <a:spLocks noChangeArrowheads="1"/>
              </p:cNvSpPr>
              <p:nvPr/>
            </p:nvSpPr>
            <p:spPr bwMode="auto">
              <a:xfrm>
                <a:off x="76326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Rectangle 25"/>
              <p:cNvSpPr>
                <a:spLocks noChangeArrowheads="1"/>
              </p:cNvSpPr>
              <p:nvPr/>
            </p:nvSpPr>
            <p:spPr bwMode="auto">
              <a:xfrm>
                <a:off x="6650038" y="5627688"/>
                <a:ext cx="369887" cy="322263"/>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Rectangle 26"/>
              <p:cNvSpPr>
                <a:spLocks noChangeArrowheads="1"/>
              </p:cNvSpPr>
              <p:nvPr/>
            </p:nvSpPr>
            <p:spPr bwMode="auto">
              <a:xfrm>
                <a:off x="6650038" y="5611813"/>
                <a:ext cx="390525" cy="158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Rectangle 27"/>
              <p:cNvSpPr>
                <a:spLocks noChangeArrowheads="1"/>
              </p:cNvSpPr>
              <p:nvPr/>
            </p:nvSpPr>
            <p:spPr bwMode="auto">
              <a:xfrm>
                <a:off x="6837363" y="5846763"/>
                <a:ext cx="52387"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Rectangle 28"/>
              <p:cNvSpPr>
                <a:spLocks noChangeArrowheads="1"/>
              </p:cNvSpPr>
              <p:nvPr/>
            </p:nvSpPr>
            <p:spPr bwMode="auto">
              <a:xfrm>
                <a:off x="6743700" y="5846763"/>
                <a:ext cx="53975"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Rectangle 29"/>
              <p:cNvSpPr>
                <a:spLocks noChangeArrowheads="1"/>
              </p:cNvSpPr>
              <p:nvPr/>
            </p:nvSpPr>
            <p:spPr bwMode="auto">
              <a:xfrm>
                <a:off x="6651625" y="5668963"/>
                <a:ext cx="330200" cy="539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Rectangle 30"/>
              <p:cNvSpPr>
                <a:spLocks noChangeArrowheads="1"/>
              </p:cNvSpPr>
              <p:nvPr/>
            </p:nvSpPr>
            <p:spPr bwMode="auto">
              <a:xfrm>
                <a:off x="6651625" y="5761038"/>
                <a:ext cx="330200" cy="523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Rectangle 31"/>
              <p:cNvSpPr>
                <a:spLocks noChangeArrowheads="1"/>
              </p:cNvSpPr>
              <p:nvPr/>
            </p:nvSpPr>
            <p:spPr bwMode="auto">
              <a:xfrm>
                <a:off x="6678613" y="5548313"/>
                <a:ext cx="158750"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Rectangle 32"/>
              <p:cNvSpPr>
                <a:spLocks noChangeArrowheads="1"/>
              </p:cNvSpPr>
              <p:nvPr/>
            </p:nvSpPr>
            <p:spPr bwMode="auto">
              <a:xfrm>
                <a:off x="7110413" y="5259388"/>
                <a:ext cx="406400" cy="6905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Rectangle 33"/>
              <p:cNvSpPr>
                <a:spLocks noChangeArrowheads="1"/>
              </p:cNvSpPr>
              <p:nvPr/>
            </p:nvSpPr>
            <p:spPr bwMode="auto">
              <a:xfrm>
                <a:off x="7089775" y="5243513"/>
                <a:ext cx="447675" cy="158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Rectangle 34"/>
              <p:cNvSpPr>
                <a:spLocks noChangeArrowheads="1"/>
              </p:cNvSpPr>
              <p:nvPr/>
            </p:nvSpPr>
            <p:spPr bwMode="auto">
              <a:xfrm>
                <a:off x="7332663"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Rectangle 35"/>
              <p:cNvSpPr>
                <a:spLocks noChangeArrowheads="1"/>
              </p:cNvSpPr>
              <p:nvPr/>
            </p:nvSpPr>
            <p:spPr bwMode="auto">
              <a:xfrm>
                <a:off x="7242175"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Rectangle 36"/>
              <p:cNvSpPr>
                <a:spLocks noChangeArrowheads="1"/>
              </p:cNvSpPr>
              <p:nvPr/>
            </p:nvSpPr>
            <p:spPr bwMode="auto">
              <a:xfrm>
                <a:off x="7150100" y="548798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Rectangle 37"/>
              <p:cNvSpPr>
                <a:spLocks noChangeArrowheads="1"/>
              </p:cNvSpPr>
              <p:nvPr/>
            </p:nvSpPr>
            <p:spPr bwMode="auto">
              <a:xfrm>
                <a:off x="7150100" y="5578475"/>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Rectangle 38"/>
              <p:cNvSpPr>
                <a:spLocks noChangeArrowheads="1"/>
              </p:cNvSpPr>
              <p:nvPr/>
            </p:nvSpPr>
            <p:spPr bwMode="auto">
              <a:xfrm>
                <a:off x="7150100" y="5668963"/>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Rectangle 39"/>
              <p:cNvSpPr>
                <a:spLocks noChangeArrowheads="1"/>
              </p:cNvSpPr>
              <p:nvPr/>
            </p:nvSpPr>
            <p:spPr bwMode="auto">
              <a:xfrm>
                <a:off x="7150100" y="576103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Rectangle 40"/>
              <p:cNvSpPr>
                <a:spLocks noChangeArrowheads="1"/>
              </p:cNvSpPr>
              <p:nvPr/>
            </p:nvSpPr>
            <p:spPr bwMode="auto">
              <a:xfrm>
                <a:off x="7150100" y="5303838"/>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Rectangle 41"/>
              <p:cNvSpPr>
                <a:spLocks noChangeArrowheads="1"/>
              </p:cNvSpPr>
              <p:nvPr/>
            </p:nvSpPr>
            <p:spPr bwMode="auto">
              <a:xfrm>
                <a:off x="7150100" y="5395913"/>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Rectangle 42"/>
              <p:cNvSpPr>
                <a:spLocks noChangeArrowheads="1"/>
              </p:cNvSpPr>
              <p:nvPr/>
            </p:nvSpPr>
            <p:spPr bwMode="auto">
              <a:xfrm>
                <a:off x="7400925"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Rectangle 43"/>
              <p:cNvSpPr>
                <a:spLocks noChangeArrowheads="1"/>
              </p:cNvSpPr>
              <p:nvPr/>
            </p:nvSpPr>
            <p:spPr bwMode="auto">
              <a:xfrm>
                <a:off x="7335838"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Rectangle 44"/>
              <p:cNvSpPr>
                <a:spLocks noChangeArrowheads="1"/>
              </p:cNvSpPr>
              <p:nvPr/>
            </p:nvSpPr>
            <p:spPr bwMode="auto">
              <a:xfrm>
                <a:off x="7485063" y="5922963"/>
                <a:ext cx="153987"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Rectangle 45"/>
              <p:cNvSpPr>
                <a:spLocks noChangeArrowheads="1"/>
              </p:cNvSpPr>
              <p:nvPr/>
            </p:nvSpPr>
            <p:spPr bwMode="auto">
              <a:xfrm>
                <a:off x="6981825" y="5922963"/>
                <a:ext cx="222250"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46"/>
              <p:cNvSpPr>
                <a:spLocks/>
              </p:cNvSpPr>
              <p:nvPr/>
            </p:nvSpPr>
            <p:spPr bwMode="auto">
              <a:xfrm>
                <a:off x="7559675" y="4000500"/>
                <a:ext cx="781050" cy="511175"/>
              </a:xfrm>
              <a:custGeom>
                <a:avLst/>
                <a:gdLst>
                  <a:gd name="T0" fmla="*/ 113 w 703"/>
                  <a:gd name="T1" fmla="*/ 202 h 460"/>
                  <a:gd name="T2" fmla="*/ 113 w 703"/>
                  <a:gd name="T3" fmla="*/ 193 h 460"/>
                  <a:gd name="T4" fmla="*/ 307 w 703"/>
                  <a:gd name="T5" fmla="*/ 0 h 460"/>
                  <a:gd name="T6" fmla="*/ 468 w 703"/>
                  <a:gd name="T7" fmla="*/ 86 h 460"/>
                  <a:gd name="T8" fmla="*/ 521 w 703"/>
                  <a:gd name="T9" fmla="*/ 72 h 460"/>
                  <a:gd name="T10" fmla="*/ 584 w 703"/>
                  <a:gd name="T11" fmla="*/ 91 h 460"/>
                  <a:gd name="T12" fmla="*/ 634 w 703"/>
                  <a:gd name="T13" fmla="*/ 181 h 460"/>
                  <a:gd name="T14" fmla="*/ 703 w 703"/>
                  <a:gd name="T15" fmla="*/ 308 h 460"/>
                  <a:gd name="T16" fmla="*/ 568 w 703"/>
                  <a:gd name="T17" fmla="*/ 460 h 460"/>
                  <a:gd name="T18" fmla="*/ 551 w 703"/>
                  <a:gd name="T19" fmla="*/ 460 h 460"/>
                  <a:gd name="T20" fmla="*/ 535 w 703"/>
                  <a:gd name="T21" fmla="*/ 460 h 460"/>
                  <a:gd name="T22" fmla="*/ 219 w 703"/>
                  <a:gd name="T23" fmla="*/ 460 h 460"/>
                  <a:gd name="T24" fmla="*/ 213 w 703"/>
                  <a:gd name="T25" fmla="*/ 460 h 460"/>
                  <a:gd name="T26" fmla="*/ 205 w 703"/>
                  <a:gd name="T27" fmla="*/ 460 h 460"/>
                  <a:gd name="T28" fmla="*/ 181 w 703"/>
                  <a:gd name="T29" fmla="*/ 460 h 460"/>
                  <a:gd name="T30" fmla="*/ 131 w 703"/>
                  <a:gd name="T31" fmla="*/ 460 h 460"/>
                  <a:gd name="T32" fmla="*/ 0 w 703"/>
                  <a:gd name="T33" fmla="*/ 330 h 460"/>
                  <a:gd name="T34" fmla="*/ 113 w 703"/>
                  <a:gd name="T35" fmla="*/ 2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3" h="460">
                    <a:moveTo>
                      <a:pt x="113" y="202"/>
                    </a:moveTo>
                    <a:cubicBezTo>
                      <a:pt x="113" y="199"/>
                      <a:pt x="113" y="195"/>
                      <a:pt x="113" y="193"/>
                    </a:cubicBezTo>
                    <a:cubicBezTo>
                      <a:pt x="113" y="86"/>
                      <a:pt x="199" y="0"/>
                      <a:pt x="307" y="0"/>
                    </a:cubicBezTo>
                    <a:cubicBezTo>
                      <a:pt x="374" y="0"/>
                      <a:pt x="433" y="35"/>
                      <a:pt x="468" y="86"/>
                    </a:cubicBezTo>
                    <a:cubicBezTo>
                      <a:pt x="484" y="77"/>
                      <a:pt x="502" y="72"/>
                      <a:pt x="521" y="72"/>
                    </a:cubicBezTo>
                    <a:cubicBezTo>
                      <a:pt x="544" y="72"/>
                      <a:pt x="566" y="79"/>
                      <a:pt x="584" y="91"/>
                    </a:cubicBezTo>
                    <a:cubicBezTo>
                      <a:pt x="613" y="110"/>
                      <a:pt x="633" y="144"/>
                      <a:pt x="634" y="181"/>
                    </a:cubicBezTo>
                    <a:cubicBezTo>
                      <a:pt x="675" y="208"/>
                      <a:pt x="703" y="256"/>
                      <a:pt x="703" y="308"/>
                    </a:cubicBezTo>
                    <a:cubicBezTo>
                      <a:pt x="703" y="387"/>
                      <a:pt x="644" y="451"/>
                      <a:pt x="568" y="460"/>
                    </a:cubicBezTo>
                    <a:cubicBezTo>
                      <a:pt x="562" y="460"/>
                      <a:pt x="556" y="460"/>
                      <a:pt x="551" y="460"/>
                    </a:cubicBezTo>
                    <a:cubicBezTo>
                      <a:pt x="546" y="460"/>
                      <a:pt x="541" y="460"/>
                      <a:pt x="535" y="460"/>
                    </a:cubicBezTo>
                    <a:cubicBezTo>
                      <a:pt x="464" y="460"/>
                      <a:pt x="298" y="460"/>
                      <a:pt x="219" y="460"/>
                    </a:cubicBezTo>
                    <a:cubicBezTo>
                      <a:pt x="216" y="460"/>
                      <a:pt x="214" y="460"/>
                      <a:pt x="213" y="460"/>
                    </a:cubicBezTo>
                    <a:cubicBezTo>
                      <a:pt x="205" y="460"/>
                      <a:pt x="205" y="460"/>
                      <a:pt x="205" y="460"/>
                    </a:cubicBezTo>
                    <a:cubicBezTo>
                      <a:pt x="201" y="460"/>
                      <a:pt x="189" y="460"/>
                      <a:pt x="181" y="460"/>
                    </a:cubicBezTo>
                    <a:cubicBezTo>
                      <a:pt x="131" y="460"/>
                      <a:pt x="131" y="460"/>
                      <a:pt x="131" y="460"/>
                    </a:cubicBezTo>
                    <a:cubicBezTo>
                      <a:pt x="59" y="459"/>
                      <a:pt x="0" y="401"/>
                      <a:pt x="0" y="330"/>
                    </a:cubicBezTo>
                    <a:cubicBezTo>
                      <a:pt x="0" y="265"/>
                      <a:pt x="50" y="211"/>
                      <a:pt x="113" y="20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47"/>
              <p:cNvSpPr>
                <a:spLocks/>
              </p:cNvSpPr>
              <p:nvPr/>
            </p:nvSpPr>
            <p:spPr bwMode="auto">
              <a:xfrm>
                <a:off x="7356475" y="4341813"/>
                <a:ext cx="995362" cy="1460500"/>
              </a:xfrm>
              <a:custGeom>
                <a:avLst/>
                <a:gdLst>
                  <a:gd name="T0" fmla="*/ 6 w 896"/>
                  <a:gd name="T1" fmla="*/ 1305 h 1316"/>
                  <a:gd name="T2" fmla="*/ 180 w 896"/>
                  <a:gd name="T3" fmla="*/ 1070 h 1316"/>
                  <a:gd name="T4" fmla="*/ 293 w 896"/>
                  <a:gd name="T5" fmla="*/ 48 h 1316"/>
                  <a:gd name="T6" fmla="*/ 282 w 896"/>
                  <a:gd name="T7" fmla="*/ 46 h 1316"/>
                  <a:gd name="T8" fmla="*/ 173 w 896"/>
                  <a:gd name="T9" fmla="*/ 5 h 1316"/>
                  <a:gd name="T10" fmla="*/ 179 w 896"/>
                  <a:gd name="T11" fmla="*/ 0 h 1316"/>
                  <a:gd name="T12" fmla="*/ 184 w 896"/>
                  <a:gd name="T13" fmla="*/ 5 h 1316"/>
                  <a:gd name="T14" fmla="*/ 284 w 896"/>
                  <a:gd name="T15" fmla="*/ 35 h 1316"/>
                  <a:gd name="T16" fmla="*/ 534 w 896"/>
                  <a:gd name="T17" fmla="*/ 50 h 1316"/>
                  <a:gd name="T18" fmla="*/ 785 w 896"/>
                  <a:gd name="T19" fmla="*/ 35 h 1316"/>
                  <a:gd name="T20" fmla="*/ 884 w 896"/>
                  <a:gd name="T21" fmla="*/ 5 h 1316"/>
                  <a:gd name="T22" fmla="*/ 890 w 896"/>
                  <a:gd name="T23" fmla="*/ 0 h 1316"/>
                  <a:gd name="T24" fmla="*/ 896 w 896"/>
                  <a:gd name="T25" fmla="*/ 5 h 1316"/>
                  <a:gd name="T26" fmla="*/ 787 w 896"/>
                  <a:gd name="T27" fmla="*/ 46 h 1316"/>
                  <a:gd name="T28" fmla="*/ 534 w 896"/>
                  <a:gd name="T29" fmla="*/ 61 h 1316"/>
                  <a:gd name="T30" fmla="*/ 304 w 896"/>
                  <a:gd name="T31" fmla="*/ 49 h 1316"/>
                  <a:gd name="T32" fmla="*/ 191 w 896"/>
                  <a:gd name="T33" fmla="*/ 1074 h 1316"/>
                  <a:gd name="T34" fmla="*/ 6 w 896"/>
                  <a:gd name="T35" fmla="*/ 1316 h 1316"/>
                  <a:gd name="T36" fmla="*/ 0 w 896"/>
                  <a:gd name="T37" fmla="*/ 1310 h 1316"/>
                  <a:gd name="T38" fmla="*/ 6 w 896"/>
                  <a:gd name="T39" fmla="*/ 1305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6" h="1316">
                    <a:moveTo>
                      <a:pt x="6" y="1305"/>
                    </a:moveTo>
                    <a:cubicBezTo>
                      <a:pt x="70" y="1305"/>
                      <a:pt x="133" y="1219"/>
                      <a:pt x="180" y="1070"/>
                    </a:cubicBezTo>
                    <a:cubicBezTo>
                      <a:pt x="228" y="918"/>
                      <a:pt x="293" y="265"/>
                      <a:pt x="293" y="48"/>
                    </a:cubicBezTo>
                    <a:cubicBezTo>
                      <a:pt x="289" y="47"/>
                      <a:pt x="286" y="47"/>
                      <a:pt x="282" y="46"/>
                    </a:cubicBezTo>
                    <a:cubicBezTo>
                      <a:pt x="173" y="31"/>
                      <a:pt x="173" y="12"/>
                      <a:pt x="173" y="5"/>
                    </a:cubicBezTo>
                    <a:cubicBezTo>
                      <a:pt x="173" y="2"/>
                      <a:pt x="175" y="0"/>
                      <a:pt x="179" y="0"/>
                    </a:cubicBezTo>
                    <a:cubicBezTo>
                      <a:pt x="182" y="0"/>
                      <a:pt x="184" y="2"/>
                      <a:pt x="184" y="5"/>
                    </a:cubicBezTo>
                    <a:cubicBezTo>
                      <a:pt x="184" y="6"/>
                      <a:pt x="186" y="21"/>
                      <a:pt x="284" y="35"/>
                    </a:cubicBezTo>
                    <a:cubicBezTo>
                      <a:pt x="351" y="44"/>
                      <a:pt x="440" y="50"/>
                      <a:pt x="534" y="50"/>
                    </a:cubicBezTo>
                    <a:cubicBezTo>
                      <a:pt x="629" y="50"/>
                      <a:pt x="718" y="44"/>
                      <a:pt x="785" y="35"/>
                    </a:cubicBezTo>
                    <a:cubicBezTo>
                      <a:pt x="883" y="21"/>
                      <a:pt x="884" y="6"/>
                      <a:pt x="884" y="5"/>
                    </a:cubicBezTo>
                    <a:cubicBezTo>
                      <a:pt x="884" y="2"/>
                      <a:pt x="887" y="0"/>
                      <a:pt x="890" y="0"/>
                    </a:cubicBezTo>
                    <a:cubicBezTo>
                      <a:pt x="893" y="0"/>
                      <a:pt x="896" y="2"/>
                      <a:pt x="896" y="5"/>
                    </a:cubicBezTo>
                    <a:cubicBezTo>
                      <a:pt x="896" y="12"/>
                      <a:pt x="896" y="31"/>
                      <a:pt x="787" y="46"/>
                    </a:cubicBezTo>
                    <a:cubicBezTo>
                      <a:pt x="719" y="56"/>
                      <a:pt x="630" y="61"/>
                      <a:pt x="534" y="61"/>
                    </a:cubicBezTo>
                    <a:cubicBezTo>
                      <a:pt x="449" y="61"/>
                      <a:pt x="369" y="57"/>
                      <a:pt x="304" y="49"/>
                    </a:cubicBezTo>
                    <a:cubicBezTo>
                      <a:pt x="304" y="267"/>
                      <a:pt x="239" y="920"/>
                      <a:pt x="191" y="1074"/>
                    </a:cubicBezTo>
                    <a:cubicBezTo>
                      <a:pt x="142" y="1230"/>
                      <a:pt x="76" y="1316"/>
                      <a:pt x="6" y="1316"/>
                    </a:cubicBezTo>
                    <a:cubicBezTo>
                      <a:pt x="3" y="1316"/>
                      <a:pt x="0" y="1313"/>
                      <a:pt x="0" y="1310"/>
                    </a:cubicBezTo>
                    <a:cubicBezTo>
                      <a:pt x="0" y="1307"/>
                      <a:pt x="3" y="1305"/>
                      <a:pt x="6" y="130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48"/>
              <p:cNvSpPr>
                <a:spLocks/>
              </p:cNvSpPr>
              <p:nvPr/>
            </p:nvSpPr>
            <p:spPr bwMode="auto">
              <a:xfrm>
                <a:off x="7005638" y="3992563"/>
                <a:ext cx="509587" cy="331788"/>
              </a:xfrm>
              <a:custGeom>
                <a:avLst/>
                <a:gdLst>
                  <a:gd name="T0" fmla="*/ 73 w 458"/>
                  <a:gd name="T1" fmla="*/ 131 h 299"/>
                  <a:gd name="T2" fmla="*/ 73 w 458"/>
                  <a:gd name="T3" fmla="*/ 125 h 299"/>
                  <a:gd name="T4" fmla="*/ 199 w 458"/>
                  <a:gd name="T5" fmla="*/ 0 h 299"/>
                  <a:gd name="T6" fmla="*/ 305 w 458"/>
                  <a:gd name="T7" fmla="*/ 56 h 299"/>
                  <a:gd name="T8" fmla="*/ 339 w 458"/>
                  <a:gd name="T9" fmla="*/ 46 h 299"/>
                  <a:gd name="T10" fmla="*/ 380 w 458"/>
                  <a:gd name="T11" fmla="*/ 59 h 299"/>
                  <a:gd name="T12" fmla="*/ 412 w 458"/>
                  <a:gd name="T13" fmla="*/ 117 h 299"/>
                  <a:gd name="T14" fmla="*/ 458 w 458"/>
                  <a:gd name="T15" fmla="*/ 200 h 299"/>
                  <a:gd name="T16" fmla="*/ 369 w 458"/>
                  <a:gd name="T17" fmla="*/ 299 h 299"/>
                  <a:gd name="T18" fmla="*/ 358 w 458"/>
                  <a:gd name="T19" fmla="*/ 299 h 299"/>
                  <a:gd name="T20" fmla="*/ 348 w 458"/>
                  <a:gd name="T21" fmla="*/ 299 h 299"/>
                  <a:gd name="T22" fmla="*/ 142 w 458"/>
                  <a:gd name="T23" fmla="*/ 299 h 299"/>
                  <a:gd name="T24" fmla="*/ 138 w 458"/>
                  <a:gd name="T25" fmla="*/ 299 h 299"/>
                  <a:gd name="T26" fmla="*/ 133 w 458"/>
                  <a:gd name="T27" fmla="*/ 299 h 299"/>
                  <a:gd name="T28" fmla="*/ 118 w 458"/>
                  <a:gd name="T29" fmla="*/ 299 h 299"/>
                  <a:gd name="T30" fmla="*/ 85 w 458"/>
                  <a:gd name="T31" fmla="*/ 299 h 299"/>
                  <a:gd name="T32" fmla="*/ 0 w 458"/>
                  <a:gd name="T33" fmla="*/ 214 h 299"/>
                  <a:gd name="T34" fmla="*/ 73 w 458"/>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299">
                    <a:moveTo>
                      <a:pt x="73" y="131"/>
                    </a:moveTo>
                    <a:cubicBezTo>
                      <a:pt x="73" y="129"/>
                      <a:pt x="73" y="127"/>
                      <a:pt x="73" y="125"/>
                    </a:cubicBezTo>
                    <a:cubicBezTo>
                      <a:pt x="73" y="56"/>
                      <a:pt x="130" y="0"/>
                      <a:pt x="199" y="0"/>
                    </a:cubicBezTo>
                    <a:cubicBezTo>
                      <a:pt x="243" y="0"/>
                      <a:pt x="282" y="22"/>
                      <a:pt x="305" y="56"/>
                    </a:cubicBezTo>
                    <a:cubicBezTo>
                      <a:pt x="315" y="50"/>
                      <a:pt x="326" y="46"/>
                      <a:pt x="339" y="46"/>
                    </a:cubicBezTo>
                    <a:cubicBezTo>
                      <a:pt x="354" y="46"/>
                      <a:pt x="368" y="51"/>
                      <a:pt x="380" y="59"/>
                    </a:cubicBezTo>
                    <a:cubicBezTo>
                      <a:pt x="399" y="71"/>
                      <a:pt x="412" y="93"/>
                      <a:pt x="412" y="117"/>
                    </a:cubicBezTo>
                    <a:cubicBezTo>
                      <a:pt x="439" y="135"/>
                      <a:pt x="458" y="166"/>
                      <a:pt x="458" y="200"/>
                    </a:cubicBezTo>
                    <a:cubicBezTo>
                      <a:pt x="458" y="251"/>
                      <a:pt x="419" y="293"/>
                      <a:pt x="369" y="299"/>
                    </a:cubicBezTo>
                    <a:cubicBezTo>
                      <a:pt x="366" y="299"/>
                      <a:pt x="362" y="299"/>
                      <a:pt x="358" y="299"/>
                    </a:cubicBezTo>
                    <a:cubicBezTo>
                      <a:pt x="355" y="299"/>
                      <a:pt x="352" y="299"/>
                      <a:pt x="348" y="299"/>
                    </a:cubicBezTo>
                    <a:cubicBezTo>
                      <a:pt x="302" y="299"/>
                      <a:pt x="194" y="299"/>
                      <a:pt x="142" y="299"/>
                    </a:cubicBezTo>
                    <a:cubicBezTo>
                      <a:pt x="141" y="299"/>
                      <a:pt x="139" y="299"/>
                      <a:pt x="138" y="299"/>
                    </a:cubicBezTo>
                    <a:cubicBezTo>
                      <a:pt x="133" y="299"/>
                      <a:pt x="133" y="299"/>
                      <a:pt x="133" y="299"/>
                    </a:cubicBezTo>
                    <a:cubicBezTo>
                      <a:pt x="130" y="299"/>
                      <a:pt x="123" y="299"/>
                      <a:pt x="118" y="299"/>
                    </a:cubicBezTo>
                    <a:cubicBezTo>
                      <a:pt x="85" y="299"/>
                      <a:pt x="85" y="299"/>
                      <a:pt x="85" y="299"/>
                    </a:cubicBezTo>
                    <a:cubicBezTo>
                      <a:pt x="38" y="298"/>
                      <a:pt x="0" y="260"/>
                      <a:pt x="0" y="214"/>
                    </a:cubicBezTo>
                    <a:cubicBezTo>
                      <a:pt x="0" y="172"/>
                      <a:pt x="32" y="137"/>
                      <a:pt x="73" y="13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49"/>
              <p:cNvSpPr>
                <a:spLocks/>
              </p:cNvSpPr>
              <p:nvPr/>
            </p:nvSpPr>
            <p:spPr bwMode="auto">
              <a:xfrm>
                <a:off x="6951663" y="4213225"/>
                <a:ext cx="573087" cy="1589088"/>
              </a:xfrm>
              <a:custGeom>
                <a:avLst/>
                <a:gdLst>
                  <a:gd name="T0" fmla="*/ 5 w 515"/>
                  <a:gd name="T1" fmla="*/ 1420 h 1431"/>
                  <a:gd name="T2" fmla="*/ 222 w 515"/>
                  <a:gd name="T3" fmla="*/ 1149 h 1431"/>
                  <a:gd name="T4" fmla="*/ 353 w 515"/>
                  <a:gd name="T5" fmla="*/ 43 h 1431"/>
                  <a:gd name="T6" fmla="*/ 277 w 515"/>
                  <a:gd name="T7" fmla="*/ 45 h 1431"/>
                  <a:gd name="T8" fmla="*/ 39 w 515"/>
                  <a:gd name="T9" fmla="*/ 6 h 1431"/>
                  <a:gd name="T10" fmla="*/ 45 w 515"/>
                  <a:gd name="T11" fmla="*/ 0 h 1431"/>
                  <a:gd name="T12" fmla="*/ 50 w 515"/>
                  <a:gd name="T13" fmla="*/ 6 h 1431"/>
                  <a:gd name="T14" fmla="*/ 277 w 515"/>
                  <a:gd name="T15" fmla="*/ 33 h 1431"/>
                  <a:gd name="T16" fmla="*/ 504 w 515"/>
                  <a:gd name="T17" fmla="*/ 6 h 1431"/>
                  <a:gd name="T18" fmla="*/ 509 w 515"/>
                  <a:gd name="T19" fmla="*/ 1 h 1431"/>
                  <a:gd name="T20" fmla="*/ 515 w 515"/>
                  <a:gd name="T21" fmla="*/ 6 h 1431"/>
                  <a:gd name="T22" fmla="*/ 364 w 515"/>
                  <a:gd name="T23" fmla="*/ 42 h 1431"/>
                  <a:gd name="T24" fmla="*/ 233 w 515"/>
                  <a:gd name="T25" fmla="*/ 1153 h 1431"/>
                  <a:gd name="T26" fmla="*/ 5 w 515"/>
                  <a:gd name="T27" fmla="*/ 1431 h 1431"/>
                  <a:gd name="T28" fmla="*/ 0 w 515"/>
                  <a:gd name="T29" fmla="*/ 1425 h 1431"/>
                  <a:gd name="T30" fmla="*/ 5 w 515"/>
                  <a:gd name="T31" fmla="*/ 142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1431">
                    <a:moveTo>
                      <a:pt x="5" y="1420"/>
                    </a:moveTo>
                    <a:cubicBezTo>
                      <a:pt x="87" y="1420"/>
                      <a:pt x="164" y="1324"/>
                      <a:pt x="222" y="1149"/>
                    </a:cubicBezTo>
                    <a:cubicBezTo>
                      <a:pt x="281" y="974"/>
                      <a:pt x="352" y="291"/>
                      <a:pt x="353" y="43"/>
                    </a:cubicBezTo>
                    <a:cubicBezTo>
                      <a:pt x="313" y="45"/>
                      <a:pt x="281" y="45"/>
                      <a:pt x="277" y="45"/>
                    </a:cubicBezTo>
                    <a:cubicBezTo>
                      <a:pt x="267" y="45"/>
                      <a:pt x="39" y="44"/>
                      <a:pt x="39" y="6"/>
                    </a:cubicBezTo>
                    <a:cubicBezTo>
                      <a:pt x="39" y="3"/>
                      <a:pt x="41" y="0"/>
                      <a:pt x="45" y="0"/>
                    </a:cubicBezTo>
                    <a:cubicBezTo>
                      <a:pt x="48" y="0"/>
                      <a:pt x="50" y="3"/>
                      <a:pt x="50" y="6"/>
                    </a:cubicBezTo>
                    <a:cubicBezTo>
                      <a:pt x="54" y="16"/>
                      <a:pt x="133" y="33"/>
                      <a:pt x="277" y="33"/>
                    </a:cubicBezTo>
                    <a:cubicBezTo>
                      <a:pt x="421" y="33"/>
                      <a:pt x="500" y="16"/>
                      <a:pt x="504" y="6"/>
                    </a:cubicBezTo>
                    <a:cubicBezTo>
                      <a:pt x="504" y="3"/>
                      <a:pt x="506" y="1"/>
                      <a:pt x="509" y="1"/>
                    </a:cubicBezTo>
                    <a:cubicBezTo>
                      <a:pt x="513" y="1"/>
                      <a:pt x="515" y="3"/>
                      <a:pt x="515" y="6"/>
                    </a:cubicBezTo>
                    <a:cubicBezTo>
                      <a:pt x="515" y="29"/>
                      <a:pt x="432" y="38"/>
                      <a:pt x="364" y="42"/>
                    </a:cubicBezTo>
                    <a:cubicBezTo>
                      <a:pt x="364" y="292"/>
                      <a:pt x="292" y="976"/>
                      <a:pt x="233" y="1153"/>
                    </a:cubicBezTo>
                    <a:cubicBezTo>
                      <a:pt x="173" y="1332"/>
                      <a:pt x="92" y="1431"/>
                      <a:pt x="5" y="1431"/>
                    </a:cubicBezTo>
                    <a:cubicBezTo>
                      <a:pt x="2" y="1431"/>
                      <a:pt x="0" y="1428"/>
                      <a:pt x="0" y="1425"/>
                    </a:cubicBezTo>
                    <a:cubicBezTo>
                      <a:pt x="0" y="1422"/>
                      <a:pt x="2" y="1420"/>
                      <a:pt x="5" y="142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4" name="TextBox 23"/>
            <p:cNvSpPr txBox="1"/>
            <p:nvPr/>
          </p:nvSpPr>
          <p:spPr>
            <a:xfrm>
              <a:off x="6344174" y="3204687"/>
              <a:ext cx="1688924" cy="615553"/>
            </a:xfrm>
            <a:prstGeom prst="rect">
              <a:avLst/>
            </a:prstGeom>
            <a:noFill/>
          </p:spPr>
          <p:txBody>
            <a:bodyPr wrap="none" lIns="0" tIns="0" rIns="0" bIns="0" rtlCol="0">
              <a:spAutoFit/>
            </a:bodyPr>
            <a:lstStyle/>
            <a:p>
              <a:pPr algn="ctr"/>
              <a:r>
                <a:rPr lang="en-US" sz="2000" spc="-70" dirty="0" smtClean="0">
                  <a:solidFill>
                    <a:schemeClr val="bg1"/>
                  </a:solidFill>
                </a:rPr>
                <a:t>Demos, demos, </a:t>
              </a:r>
              <a:br>
                <a:rPr lang="en-US" sz="2000" spc="-70" dirty="0" smtClean="0">
                  <a:solidFill>
                    <a:schemeClr val="bg1"/>
                  </a:solidFill>
                </a:rPr>
              </a:br>
              <a:r>
                <a:rPr lang="en-US" sz="2000" spc="-70" dirty="0" smtClean="0">
                  <a:solidFill>
                    <a:schemeClr val="bg1"/>
                  </a:solidFill>
                </a:rPr>
                <a:t>demos</a:t>
              </a:r>
              <a:endParaRPr lang="en-GB" sz="2000" spc="-70" dirty="0" smtClean="0">
                <a:solidFill>
                  <a:schemeClr val="bg1"/>
                </a:solidFill>
              </a:endParaRPr>
            </a:p>
          </p:txBody>
        </p:sp>
      </p:grpSp>
      <p:grpSp>
        <p:nvGrpSpPr>
          <p:cNvPr id="3" name="Group 2"/>
          <p:cNvGrpSpPr/>
          <p:nvPr/>
        </p:nvGrpSpPr>
        <p:grpSpPr>
          <a:xfrm>
            <a:off x="6448245" y="2421540"/>
            <a:ext cx="1717746" cy="1954085"/>
            <a:chOff x="6466991" y="2252591"/>
            <a:chExt cx="1717746" cy="1954085"/>
          </a:xfrm>
        </p:grpSpPr>
        <p:sp>
          <p:nvSpPr>
            <p:cNvPr id="25" name="TextBox 24"/>
            <p:cNvSpPr txBox="1"/>
            <p:nvPr/>
          </p:nvSpPr>
          <p:spPr>
            <a:xfrm>
              <a:off x="6613640" y="3591123"/>
              <a:ext cx="1474250" cy="615553"/>
            </a:xfrm>
            <a:prstGeom prst="rect">
              <a:avLst/>
            </a:prstGeom>
            <a:noFill/>
          </p:spPr>
          <p:txBody>
            <a:bodyPr wrap="none" lIns="0" tIns="0" rIns="0" bIns="0" rtlCol="0">
              <a:spAutoFit/>
            </a:bodyPr>
            <a:lstStyle/>
            <a:p>
              <a:pPr algn="ctr"/>
              <a:r>
                <a:rPr lang="en-US" sz="2000" spc="-70" dirty="0" smtClean="0">
                  <a:solidFill>
                    <a:schemeClr val="bg1"/>
                  </a:solidFill>
                </a:rPr>
                <a:t>Roadmap and</a:t>
              </a:r>
              <a:br>
                <a:rPr lang="en-US" sz="2000" spc="-70" dirty="0" smtClean="0">
                  <a:solidFill>
                    <a:schemeClr val="bg1"/>
                  </a:solidFill>
                </a:rPr>
              </a:br>
              <a:r>
                <a:rPr lang="en-US" sz="2000" spc="-70" dirty="0" smtClean="0">
                  <a:solidFill>
                    <a:schemeClr val="bg1"/>
                  </a:solidFill>
                </a:rPr>
                <a:t>next steps</a:t>
              </a:r>
              <a:endParaRPr lang="en-GB" sz="2000" spc="-70" dirty="0" smtClean="0">
                <a:solidFill>
                  <a:schemeClr val="bg1"/>
                </a:solidFill>
              </a:endParaRPr>
            </a:p>
          </p:txBody>
        </p:sp>
        <p:pic>
          <p:nvPicPr>
            <p:cNvPr id="70" name="Picture 69"/>
            <p:cNvPicPr>
              <a:picLocks noChangeAspect="1"/>
            </p:cNvPicPr>
            <p:nvPr/>
          </p:nvPicPr>
          <p:blipFill>
            <a:blip r:embed="rId4"/>
            <a:stretch>
              <a:fillRect/>
            </a:stretch>
          </p:blipFill>
          <p:spPr>
            <a:xfrm>
              <a:off x="6466991" y="2252591"/>
              <a:ext cx="1717746" cy="1717746"/>
            </a:xfrm>
            <a:prstGeom prst="rect">
              <a:avLst/>
            </a:prstGeom>
          </p:spPr>
        </p:pic>
      </p:grpSp>
    </p:spTree>
    <p:extLst>
      <p:ext uri="{BB962C8B-B14F-4D97-AF65-F5344CB8AC3E}">
        <p14:creationId xmlns:p14="http://schemas.microsoft.com/office/powerpoint/2010/main" val="3291581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entr" presetSubtype="0" fill="hold" nodeType="withEffect">
                                  <p:stCondLst>
                                    <p:cond delay="1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1000"/>
                                        <p:tgtEl>
                                          <p:spTgt spid="68"/>
                                        </p:tgtEl>
                                      </p:cBhvr>
                                    </p:animEffect>
                                    <p:anim calcmode="lin" valueType="num">
                                      <p:cBhvr>
                                        <p:cTn id="26" dur="1000" fill="hold"/>
                                        <p:tgtEl>
                                          <p:spTgt spid="68"/>
                                        </p:tgtEl>
                                        <p:attrNameLst>
                                          <p:attrName>ppt_x</p:attrName>
                                        </p:attrNameLst>
                                      </p:cBhvr>
                                      <p:tavLst>
                                        <p:tav tm="0">
                                          <p:val>
                                            <p:strVal val="#ppt_x"/>
                                          </p:val>
                                        </p:tav>
                                        <p:tav tm="100000">
                                          <p:val>
                                            <p:strVal val="#ppt_x"/>
                                          </p:val>
                                        </p:tav>
                                      </p:tavLst>
                                    </p:anim>
                                    <p:anim calcmode="lin" valueType="num">
                                      <p:cBhvr>
                                        <p:cTn id="27"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636" y="233800"/>
            <a:ext cx="9591616" cy="1803831"/>
          </a:xfrm>
        </p:spPr>
        <p:txBody>
          <a:bodyPr>
            <a:noAutofit/>
          </a:bodyPr>
          <a:lstStyle/>
          <a:p>
            <a:pPr>
              <a:lnSpc>
                <a:spcPct val="100000"/>
              </a:lnSpc>
            </a:pPr>
            <a:r>
              <a:rPr lang="en-US" sz="4799" dirty="0">
                <a:solidFill>
                  <a:schemeClr val="tx1"/>
                </a:solidFill>
                <a:cs typeface="Arial" pitchFamily="34" charset="0"/>
              </a:rPr>
              <a:t>Where are you located?</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476" t="21818" r="8164" b="15394"/>
          <a:stretch/>
        </p:blipFill>
        <p:spPr>
          <a:xfrm>
            <a:off x="1236697" y="910763"/>
            <a:ext cx="9507285" cy="5533455"/>
          </a:xfrm>
          <a:prstGeom prst="rect">
            <a:avLst/>
          </a:prstGeom>
        </p:spPr>
      </p:pic>
      <p:sp>
        <p:nvSpPr>
          <p:cNvPr id="13" name="Rectangle 12"/>
          <p:cNvSpPr/>
          <p:nvPr/>
        </p:nvSpPr>
        <p:spPr>
          <a:xfrm>
            <a:off x="8828191" y="371282"/>
            <a:ext cx="3360634" cy="7644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Ins="274249" rtlCol="0" anchor="ctr"/>
          <a:lstStyle/>
          <a:p>
            <a:pPr algn="r"/>
            <a:r>
              <a:rPr lang="en-US" sz="3599" b="1" dirty="0">
                <a:solidFill>
                  <a:srgbClr val="FFFFFF"/>
                </a:solidFill>
              </a:rPr>
              <a:t>Stamp Tool</a:t>
            </a: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958" t="3094" r="10626" b="2305"/>
          <a:stretch/>
        </p:blipFill>
        <p:spPr>
          <a:xfrm>
            <a:off x="11329403" y="1812679"/>
            <a:ext cx="678443" cy="4570381"/>
          </a:xfrm>
          <a:prstGeom prst="rect">
            <a:avLst/>
          </a:prstGeom>
          <a:ln>
            <a:solidFill>
              <a:schemeClr val="bg1">
                <a:lumMod val="75000"/>
              </a:schemeClr>
            </a:solidFill>
          </a:ln>
        </p:spPr>
      </p:pic>
      <p:cxnSp>
        <p:nvCxnSpPr>
          <p:cNvPr id="7" name="Straight Connector 6"/>
          <p:cNvCxnSpPr/>
          <p:nvPr/>
        </p:nvCxnSpPr>
        <p:spPr>
          <a:xfrm flipH="1" flipV="1">
            <a:off x="10510464" y="3616504"/>
            <a:ext cx="818939" cy="770561"/>
          </a:xfrm>
          <a:prstGeom prst="line">
            <a:avLst/>
          </a:prstGeom>
          <a:ln w="73025">
            <a:solidFill>
              <a:schemeClr val="tx1">
                <a:lumMod val="50000"/>
                <a:lumOff val="50000"/>
              </a:schemeClr>
            </a:solidFill>
            <a:headEnd type="stealth" w="lg" len="lg"/>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53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officedevcenter-msprod.azurewebsites.net/Media/Default/Slider/image3.jpg"/>
          <p:cNvPicPr>
            <a:picLocks noChangeAspect="1" noChangeArrowheads="1"/>
          </p:cNvPicPr>
          <p:nvPr/>
        </p:nvPicPr>
        <p:blipFill rotWithShape="1">
          <a:blip r:embed="rId3">
            <a:extLst>
              <a:ext uri="{28A0092B-C50C-407E-A947-70E740481C1C}">
                <a14:useLocalDpi xmlns:a14="http://schemas.microsoft.com/office/drawing/2010/main" val="0"/>
              </a:ext>
            </a:extLst>
          </a:blip>
          <a:srcRect r="10518"/>
          <a:stretch/>
        </p:blipFill>
        <p:spPr bwMode="auto">
          <a:xfrm>
            <a:off x="-1" y="2317461"/>
            <a:ext cx="12188825" cy="454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03202" y="5205847"/>
            <a:ext cx="7207248" cy="1474324"/>
          </a:xfrm>
          <a:prstGeom prst="rect">
            <a:avLst/>
          </a:prstGeom>
          <a:noFill/>
        </p:spPr>
        <p:txBody>
          <a:bodyPr wrap="square" lIns="179114" tIns="143293" rIns="179114" bIns="143293" rtlCol="0">
            <a:spAutoFit/>
          </a:bodyPr>
          <a:lstStyle/>
          <a:p>
            <a:pPr defTabSz="913375">
              <a:lnSpc>
                <a:spcPct val="90000"/>
              </a:lnSpc>
              <a:spcAft>
                <a:spcPts val="588"/>
              </a:spcAft>
            </a:pPr>
            <a:r>
              <a:rPr lang="en-US" sz="4000" u="sng" dirty="0" smtClean="0">
                <a:gradFill>
                  <a:gsLst>
                    <a:gs pos="2917">
                      <a:srgbClr val="FFFFFF"/>
                    </a:gs>
                    <a:gs pos="30000">
                      <a:srgbClr val="FFFFFF"/>
                    </a:gs>
                  </a:gsLst>
                  <a:lin ang="5400000" scaled="0"/>
                </a:gradFill>
                <a:latin typeface="Segoe UI Light"/>
              </a:rPr>
              <a:t>aka.ms/</a:t>
            </a:r>
            <a:r>
              <a:rPr lang="en-US" sz="4000" u="sng" dirty="0" err="1" smtClean="0">
                <a:gradFill>
                  <a:gsLst>
                    <a:gs pos="2917">
                      <a:srgbClr val="FFFFFF"/>
                    </a:gs>
                    <a:gs pos="30000">
                      <a:srgbClr val="FFFFFF"/>
                    </a:gs>
                  </a:gsLst>
                  <a:lin ang="5400000" scaled="0"/>
                </a:gradFill>
                <a:latin typeface="Segoe UI Light"/>
              </a:rPr>
              <a:t>OfficeDevPnP</a:t>
            </a:r>
            <a:endParaRPr lang="en-US" sz="4000" u="sng" dirty="0" smtClean="0">
              <a:gradFill>
                <a:gsLst>
                  <a:gs pos="2917">
                    <a:srgbClr val="FFFFFF"/>
                  </a:gs>
                  <a:gs pos="30000">
                    <a:srgbClr val="FFFFFF"/>
                  </a:gs>
                </a:gsLst>
                <a:lin ang="5400000" scaled="0"/>
              </a:gradFill>
              <a:latin typeface="Segoe UI Light"/>
            </a:endParaRPr>
          </a:p>
          <a:p>
            <a:pPr defTabSz="913375">
              <a:lnSpc>
                <a:spcPct val="90000"/>
              </a:lnSpc>
              <a:spcAft>
                <a:spcPts val="588"/>
              </a:spcAft>
            </a:pPr>
            <a:r>
              <a:rPr lang="en-US" sz="4000" u="sng" dirty="0" smtClean="0">
                <a:gradFill>
                  <a:gsLst>
                    <a:gs pos="2917">
                      <a:srgbClr val="FFFFFF"/>
                    </a:gs>
                    <a:gs pos="30000">
                      <a:srgbClr val="FFFFFF"/>
                    </a:gs>
                  </a:gsLst>
                  <a:lin ang="5400000" scaled="0"/>
                </a:gradFill>
                <a:latin typeface="Segoe UI Light"/>
              </a:rPr>
              <a:t>aka.ms/</a:t>
            </a:r>
            <a:r>
              <a:rPr lang="en-US" sz="4000" u="sng" dirty="0" err="1" smtClean="0">
                <a:gradFill>
                  <a:gsLst>
                    <a:gs pos="2917">
                      <a:srgbClr val="FFFFFF"/>
                    </a:gs>
                    <a:gs pos="30000">
                      <a:srgbClr val="FFFFFF"/>
                    </a:gs>
                  </a:gsLst>
                  <a:lin ang="5400000" scaled="0"/>
                </a:gradFill>
                <a:latin typeface="Segoe UI Light"/>
              </a:rPr>
              <a:t>OfficeDevPnPYammer</a:t>
            </a:r>
            <a:endParaRPr lang="en-US" sz="5400"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1" y="-155821"/>
            <a:ext cx="5643508" cy="2295452"/>
            <a:chOff x="477350" y="330556"/>
            <a:chExt cx="5758172" cy="2342091"/>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spTree>
    <p:extLst>
      <p:ext uri="{BB962C8B-B14F-4D97-AF65-F5344CB8AC3E}">
        <p14:creationId xmlns:p14="http://schemas.microsoft.com/office/powerpoint/2010/main" val="60383325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Key numbers (</a:t>
            </a:r>
            <a:r>
              <a:rPr lang="en-US" sz="2800" dirty="0" smtClean="0"/>
              <a:t>previous month</a:t>
            </a:r>
            <a:r>
              <a:rPr lang="en-US" dirty="0" smtClean="0"/>
              <a:t>)</a:t>
            </a:r>
            <a:endParaRPr lang="en-US" dirty="0"/>
          </a:p>
        </p:txBody>
      </p:sp>
      <p:sp>
        <p:nvSpPr>
          <p:cNvPr id="3" name="Text Placeholder 2"/>
          <p:cNvSpPr>
            <a:spLocks noGrp="1"/>
          </p:cNvSpPr>
          <p:nvPr>
            <p:ph type="body" sz="quarter" idx="10"/>
          </p:nvPr>
        </p:nvSpPr>
        <p:spPr>
          <a:xfrm>
            <a:off x="519112" y="1447799"/>
            <a:ext cx="11149013" cy="4727370"/>
          </a:xfrm>
        </p:spPr>
        <p:txBody>
          <a:bodyPr/>
          <a:lstStyle/>
          <a:p>
            <a:r>
              <a:rPr lang="en-US" sz="3200" dirty="0" smtClean="0"/>
              <a:t>Forked 282 times (</a:t>
            </a:r>
            <a:r>
              <a:rPr lang="en-US" sz="2400" dirty="0" smtClean="0"/>
              <a:t>227, 190, 135</a:t>
            </a:r>
            <a:r>
              <a:rPr lang="en-US" sz="3200" dirty="0" smtClean="0"/>
              <a:t>)</a:t>
            </a:r>
          </a:p>
          <a:p>
            <a:r>
              <a:rPr lang="en-US" sz="3200" dirty="0" smtClean="0"/>
              <a:t>329 merged pull </a:t>
            </a:r>
            <a:r>
              <a:rPr lang="en-US" sz="3200" dirty="0"/>
              <a:t>requests </a:t>
            </a:r>
            <a:r>
              <a:rPr lang="en-US" sz="3200" dirty="0" smtClean="0"/>
              <a:t>(</a:t>
            </a:r>
            <a:r>
              <a:rPr lang="en-US" sz="2400" dirty="0" smtClean="0"/>
              <a:t>280, 236, 189</a:t>
            </a:r>
            <a:r>
              <a:rPr lang="en-US" sz="3200" dirty="0" smtClean="0"/>
              <a:t>) </a:t>
            </a:r>
          </a:p>
          <a:p>
            <a:r>
              <a:rPr lang="en-US" sz="3200" dirty="0" smtClean="0"/>
              <a:t>73 closed </a:t>
            </a:r>
            <a:r>
              <a:rPr lang="en-US" sz="3200" dirty="0"/>
              <a:t>issues </a:t>
            </a:r>
            <a:r>
              <a:rPr lang="en-US" sz="3200" dirty="0" smtClean="0"/>
              <a:t>(</a:t>
            </a:r>
            <a:r>
              <a:rPr lang="en-US" sz="2400" dirty="0" smtClean="0"/>
              <a:t>67, 58, 43</a:t>
            </a:r>
            <a:r>
              <a:rPr lang="en-US" sz="3200" dirty="0" smtClean="0"/>
              <a:t>) </a:t>
            </a:r>
          </a:p>
          <a:p>
            <a:r>
              <a:rPr lang="en-US" sz="3200" dirty="0" smtClean="0"/>
              <a:t>More than 3776 (</a:t>
            </a:r>
            <a:r>
              <a:rPr lang="en-US" sz="2400" dirty="0" smtClean="0"/>
              <a:t>2566, 3050, 2160</a:t>
            </a:r>
            <a:r>
              <a:rPr lang="en-US" sz="3200" dirty="0" smtClean="0"/>
              <a:t>) unique visitors during last 2 </a:t>
            </a:r>
          </a:p>
          <a:p>
            <a:r>
              <a:rPr lang="en-US" sz="3200" dirty="0" smtClean="0"/>
              <a:t>Nuget package 4450 downloads (</a:t>
            </a:r>
            <a:r>
              <a:rPr lang="en-US" sz="2400" dirty="0" smtClean="0"/>
              <a:t>4030, 3800</a:t>
            </a:r>
            <a:r>
              <a:rPr lang="en-US" sz="3200" dirty="0" smtClean="0"/>
              <a:t>)</a:t>
            </a:r>
          </a:p>
          <a:p>
            <a:r>
              <a:rPr lang="en-US" sz="3200" dirty="0" smtClean="0"/>
              <a:t>Yammer group has 1739 members (</a:t>
            </a:r>
            <a:r>
              <a:rPr lang="en-US" sz="2400" dirty="0" smtClean="0"/>
              <a:t>1525, 1419</a:t>
            </a:r>
            <a:r>
              <a:rPr lang="en-US" sz="3200" dirty="0" smtClean="0"/>
              <a:t>, </a:t>
            </a:r>
            <a:r>
              <a:rPr lang="en-US" sz="2400" dirty="0" smtClean="0"/>
              <a:t>757</a:t>
            </a:r>
            <a:r>
              <a:rPr lang="en-US" sz="3200" dirty="0" smtClean="0"/>
              <a:t>)</a:t>
            </a:r>
          </a:p>
          <a:p>
            <a:pPr lvl="1"/>
            <a:r>
              <a:rPr lang="en-US" sz="1800" dirty="0" smtClean="0"/>
              <a:t>aka.ms/</a:t>
            </a:r>
            <a:r>
              <a:rPr lang="en-US" sz="1800" dirty="0" err="1" smtClean="0"/>
              <a:t>OfficeDevPnPYammer</a:t>
            </a:r>
            <a:endParaRPr lang="en-US" sz="1800" dirty="0"/>
          </a:p>
          <a:p>
            <a:r>
              <a:rPr lang="en-US" sz="3200" dirty="0" smtClean="0"/>
              <a:t>Facebook page has 135 likes (</a:t>
            </a:r>
            <a:r>
              <a:rPr lang="en-US" sz="2400" dirty="0" smtClean="0"/>
              <a:t>121</a:t>
            </a:r>
            <a:r>
              <a:rPr lang="en-US" sz="3200" dirty="0" smtClean="0"/>
              <a:t>)</a:t>
            </a:r>
          </a:p>
          <a:p>
            <a:pPr lvl="1"/>
            <a:r>
              <a:rPr lang="en-US" sz="1600" dirty="0"/>
              <a:t>https://</a:t>
            </a:r>
            <a:r>
              <a:rPr lang="en-US" sz="1600" dirty="0" smtClean="0"/>
              <a:t>www.facebook.com/OfficeDevPnP </a:t>
            </a:r>
          </a:p>
          <a:p>
            <a:endParaRPr lang="en-US" sz="3200" dirty="0"/>
          </a:p>
        </p:txBody>
      </p:sp>
    </p:spTree>
    <p:extLst>
      <p:ext uri="{BB962C8B-B14F-4D97-AF65-F5344CB8AC3E}">
        <p14:creationId xmlns:p14="http://schemas.microsoft.com/office/powerpoint/2010/main" val="106163513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mutualsavings.org/wp-content/uploads/2011/03/thumbs-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1961" y="1447801"/>
            <a:ext cx="2426863" cy="41811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mtClean="0"/>
              <a:t>Thank you for your assistance!</a:t>
            </a:r>
            <a:endParaRPr lang="en-US" dirty="0"/>
          </a:p>
        </p:txBody>
      </p:sp>
      <p:sp>
        <p:nvSpPr>
          <p:cNvPr id="5" name="Text Placeholder 4"/>
          <p:cNvSpPr>
            <a:spLocks noGrp="1"/>
          </p:cNvSpPr>
          <p:nvPr>
            <p:ph type="body" sz="quarter" idx="10"/>
          </p:nvPr>
        </p:nvSpPr>
        <p:spPr>
          <a:xfrm>
            <a:off x="520700" y="1447800"/>
            <a:ext cx="4941949" cy="4370427"/>
          </a:xfrm>
        </p:spPr>
        <p:txBody>
          <a:bodyPr/>
          <a:lstStyle/>
          <a:p>
            <a:r>
              <a:rPr lang="en-GB" sz="2400" dirty="0"/>
              <a:t>Eric Skaggs (</a:t>
            </a:r>
            <a:r>
              <a:rPr lang="en-GB" sz="2400" dirty="0">
                <a:hlinkClick r:id="rId4"/>
              </a:rPr>
              <a:t>http://www.catapultsystems.com</a:t>
            </a:r>
            <a:r>
              <a:rPr lang="en-GB" sz="2400" dirty="0"/>
              <a:t>) - </a:t>
            </a:r>
            <a:r>
              <a:rPr lang="en-GB" sz="2400" dirty="0">
                <a:hlinkClick r:id="rId5"/>
              </a:rPr>
              <a:t>@</a:t>
            </a:r>
            <a:r>
              <a:rPr lang="en-GB" sz="2400" dirty="0" err="1">
                <a:hlinkClick r:id="rId5"/>
              </a:rPr>
              <a:t>skaggej</a:t>
            </a:r>
            <a:r>
              <a:rPr lang="en-GB" sz="2400" dirty="0"/>
              <a:t> </a:t>
            </a:r>
          </a:p>
          <a:p>
            <a:r>
              <a:rPr lang="en-GB" sz="2400" dirty="0"/>
              <a:t>Erwin van Hunen (</a:t>
            </a:r>
            <a:r>
              <a:rPr lang="en-GB" sz="2400" dirty="0" err="1"/>
              <a:t>Knowit</a:t>
            </a:r>
            <a:r>
              <a:rPr lang="en-GB" sz="2400" dirty="0"/>
              <a:t> AB) - </a:t>
            </a:r>
            <a:r>
              <a:rPr lang="en-GB" sz="2400" dirty="0">
                <a:hlinkClick r:id="rId6"/>
              </a:rPr>
              <a:t>@</a:t>
            </a:r>
            <a:r>
              <a:rPr lang="en-GB" sz="2400" dirty="0" err="1">
                <a:hlinkClick r:id="rId6"/>
              </a:rPr>
              <a:t>erwinvanhunen</a:t>
            </a:r>
            <a:r>
              <a:rPr lang="en-GB" sz="2400" dirty="0"/>
              <a:t> </a:t>
            </a:r>
          </a:p>
          <a:p>
            <a:r>
              <a:rPr lang="en-GB" sz="2400" dirty="0"/>
              <a:t>Gavin Barron - </a:t>
            </a:r>
            <a:r>
              <a:rPr lang="en-GB" sz="2400" dirty="0">
                <a:hlinkClick r:id="rId7"/>
              </a:rPr>
              <a:t>@</a:t>
            </a:r>
            <a:r>
              <a:rPr lang="en-GB" sz="2400" dirty="0" err="1">
                <a:hlinkClick r:id="rId7"/>
              </a:rPr>
              <a:t>gavinbarron</a:t>
            </a:r>
            <a:r>
              <a:rPr lang="en-GB" sz="2400" dirty="0"/>
              <a:t> </a:t>
            </a:r>
          </a:p>
          <a:p>
            <a:r>
              <a:rPr lang="en-GB" sz="2400" dirty="0" err="1"/>
              <a:t>Nanddeep</a:t>
            </a:r>
            <a:r>
              <a:rPr lang="en-GB" sz="2400" dirty="0"/>
              <a:t> </a:t>
            </a:r>
            <a:r>
              <a:rPr lang="en-GB" sz="2400" dirty="0" err="1"/>
              <a:t>Nachan</a:t>
            </a:r>
            <a:r>
              <a:rPr lang="en-GB" sz="2400" dirty="0"/>
              <a:t> - </a:t>
            </a:r>
            <a:r>
              <a:rPr lang="en-GB" sz="2400" dirty="0">
                <a:hlinkClick r:id="rId8"/>
              </a:rPr>
              <a:t>@</a:t>
            </a:r>
            <a:r>
              <a:rPr lang="en-GB" sz="2400" dirty="0" err="1">
                <a:hlinkClick r:id="rId8"/>
              </a:rPr>
              <a:t>NanddeepNachan</a:t>
            </a:r>
            <a:r>
              <a:rPr lang="en-GB" sz="2400" dirty="0"/>
              <a:t> </a:t>
            </a:r>
          </a:p>
          <a:p>
            <a:r>
              <a:rPr lang="en-GB" sz="2400" dirty="0"/>
              <a:t>Paolo Pialorsi (PiaSys.com) - </a:t>
            </a:r>
            <a:r>
              <a:rPr lang="en-GB" sz="2400" dirty="0">
                <a:hlinkClick r:id="rId9"/>
              </a:rPr>
              <a:t>@</a:t>
            </a:r>
            <a:r>
              <a:rPr lang="en-GB" sz="2400" dirty="0" err="1">
                <a:hlinkClick r:id="rId9"/>
              </a:rPr>
              <a:t>PaoloPia</a:t>
            </a:r>
            <a:r>
              <a:rPr lang="en-GB" sz="2400" dirty="0"/>
              <a:t> </a:t>
            </a:r>
          </a:p>
          <a:p>
            <a:endParaRPr lang="en-US" sz="1800" dirty="0" smtClean="0"/>
          </a:p>
        </p:txBody>
      </p:sp>
      <p:sp>
        <p:nvSpPr>
          <p:cNvPr id="7" name="Text Placeholder 6"/>
          <p:cNvSpPr>
            <a:spLocks noGrp="1"/>
          </p:cNvSpPr>
          <p:nvPr>
            <p:ph type="body" sz="quarter" idx="11"/>
          </p:nvPr>
        </p:nvSpPr>
        <p:spPr>
          <a:xfrm>
            <a:off x="5660412" y="1447800"/>
            <a:ext cx="4587993" cy="3607141"/>
          </a:xfrm>
        </p:spPr>
        <p:txBody>
          <a:bodyPr/>
          <a:lstStyle/>
          <a:p>
            <a:r>
              <a:rPr lang="en-GB" sz="2400" dirty="0"/>
              <a:t>Patrik </a:t>
            </a:r>
            <a:r>
              <a:rPr lang="en-GB" sz="2400" dirty="0" err="1"/>
              <a:t>Björklund</a:t>
            </a:r>
            <a:r>
              <a:rPr lang="en-GB" sz="2400" dirty="0"/>
              <a:t> (</a:t>
            </a:r>
            <a:r>
              <a:rPr lang="en-GB" sz="2400" dirty="0" err="1"/>
              <a:t>Alloc</a:t>
            </a:r>
            <a:r>
              <a:rPr lang="en-GB" sz="2400" dirty="0"/>
              <a:t> IT) - </a:t>
            </a:r>
            <a:r>
              <a:rPr lang="en-GB" sz="2400" dirty="0">
                <a:hlinkClick r:id="rId10"/>
              </a:rPr>
              <a:t>@</a:t>
            </a:r>
            <a:r>
              <a:rPr lang="en-GB" sz="2400" dirty="0" err="1">
                <a:hlinkClick r:id="rId10"/>
              </a:rPr>
              <a:t>pbjorklund</a:t>
            </a:r>
            <a:r>
              <a:rPr lang="en-GB" sz="2400" dirty="0"/>
              <a:t> </a:t>
            </a:r>
          </a:p>
          <a:p>
            <a:r>
              <a:rPr lang="en-GB" sz="2400" dirty="0"/>
              <a:t>Robert </a:t>
            </a:r>
            <a:r>
              <a:rPr lang="en-GB" sz="2400" dirty="0" err="1"/>
              <a:t>Skyttberg</a:t>
            </a:r>
            <a:r>
              <a:rPr lang="en-GB" sz="2400" dirty="0"/>
              <a:t> (@</a:t>
            </a:r>
            <a:r>
              <a:rPr lang="en-GB" sz="2400" dirty="0" err="1"/>
              <a:t>NetRelations</a:t>
            </a:r>
            <a:r>
              <a:rPr lang="en-GB" sz="2400" dirty="0"/>
              <a:t>) - </a:t>
            </a:r>
            <a:r>
              <a:rPr lang="en-GB" sz="2400" dirty="0">
                <a:hlinkClick r:id="rId11"/>
              </a:rPr>
              <a:t>@</a:t>
            </a:r>
            <a:r>
              <a:rPr lang="en-GB" sz="2400" dirty="0" err="1">
                <a:hlinkClick r:id="rId11"/>
              </a:rPr>
              <a:t>robertskyttberg</a:t>
            </a:r>
            <a:r>
              <a:rPr lang="en-GB" sz="2400" dirty="0"/>
              <a:t> </a:t>
            </a:r>
          </a:p>
          <a:p>
            <a:r>
              <a:rPr lang="en-GB" sz="2400" dirty="0"/>
              <a:t>Radi Atanassov (</a:t>
            </a:r>
            <a:r>
              <a:rPr lang="en-GB" sz="2400" dirty="0" err="1"/>
              <a:t>OneBit</a:t>
            </a:r>
            <a:r>
              <a:rPr lang="en-GB" sz="2400" dirty="0"/>
              <a:t> Software) - </a:t>
            </a:r>
            <a:r>
              <a:rPr lang="en-GB" sz="2400" dirty="0">
                <a:hlinkClick r:id="rId12"/>
              </a:rPr>
              <a:t>@</a:t>
            </a:r>
            <a:r>
              <a:rPr lang="en-GB" sz="2400" dirty="0" err="1">
                <a:hlinkClick r:id="rId12"/>
              </a:rPr>
              <a:t>RadiAtanassov</a:t>
            </a:r>
            <a:r>
              <a:rPr lang="en-GB" sz="2400" dirty="0"/>
              <a:t> </a:t>
            </a:r>
          </a:p>
          <a:p>
            <a:r>
              <a:rPr lang="en-GB" sz="2400" dirty="0" err="1"/>
              <a:t>Torsten</a:t>
            </a:r>
            <a:r>
              <a:rPr lang="en-GB" sz="2400" dirty="0"/>
              <a:t> Schuster </a:t>
            </a:r>
          </a:p>
          <a:p>
            <a:r>
              <a:rPr lang="en-GB" sz="2400" dirty="0" err="1"/>
              <a:t>Vardhaman</a:t>
            </a:r>
            <a:r>
              <a:rPr lang="en-GB" sz="2400" dirty="0"/>
              <a:t> Deshpande (Content and Code) - </a:t>
            </a:r>
            <a:r>
              <a:rPr lang="en-GB" sz="2400" dirty="0">
                <a:hlinkClick r:id="rId13"/>
              </a:rPr>
              <a:t>@</a:t>
            </a:r>
            <a:r>
              <a:rPr lang="en-GB" sz="2400" dirty="0" err="1">
                <a:hlinkClick r:id="rId13"/>
              </a:rPr>
              <a:t>vrdmn</a:t>
            </a:r>
            <a:r>
              <a:rPr lang="en-GB" sz="2400" dirty="0"/>
              <a:t> </a:t>
            </a:r>
          </a:p>
        </p:txBody>
      </p:sp>
      <p:sp>
        <p:nvSpPr>
          <p:cNvPr id="8" name="Rectangle 7"/>
          <p:cNvSpPr/>
          <p:nvPr/>
        </p:nvSpPr>
        <p:spPr>
          <a:xfrm>
            <a:off x="514875" y="5628905"/>
            <a:ext cx="9895548" cy="830997"/>
          </a:xfrm>
          <a:prstGeom prst="rect">
            <a:avLst/>
          </a:prstGeom>
        </p:spPr>
        <p:txBody>
          <a:bodyPr wrap="square">
            <a:spAutoFit/>
          </a:bodyPr>
          <a:lstStyle/>
          <a:p>
            <a:r>
              <a:rPr lang="fi-FI" sz="2400" i="1" spc="-70" dirty="0" smtClean="0">
                <a:gradFill>
                  <a:gsLst>
                    <a:gs pos="1250">
                      <a:schemeClr val="bg2"/>
                    </a:gs>
                    <a:gs pos="100000">
                      <a:schemeClr val="bg2"/>
                    </a:gs>
                  </a:gsLst>
                  <a:lin ang="5400000" scaled="0"/>
                </a:gradFill>
                <a:latin typeface="+mj-lt"/>
              </a:rPr>
              <a:t>MS people – </a:t>
            </a:r>
            <a:r>
              <a:rPr lang="fi-FI" sz="2400" i="1" spc="-70" dirty="0">
                <a:gradFill>
                  <a:gsLst>
                    <a:gs pos="1250">
                      <a:schemeClr val="bg2"/>
                    </a:gs>
                    <a:gs pos="100000">
                      <a:schemeClr val="bg2"/>
                    </a:gs>
                  </a:gsLst>
                  <a:lin ang="5400000" scaled="0"/>
                </a:gradFill>
                <a:latin typeface="+mj-lt"/>
              </a:rPr>
              <a:t>Frank Marasco, Bert Jansen, </a:t>
            </a:r>
            <a:r>
              <a:rPr lang="fi-FI" sz="2400" i="1" spc="-70" dirty="0" smtClean="0">
                <a:gradFill>
                  <a:gsLst>
                    <a:gs pos="1250">
                      <a:schemeClr val="bg2"/>
                    </a:gs>
                    <a:gs pos="100000">
                      <a:schemeClr val="bg2"/>
                    </a:gs>
                  </a:gsLst>
                  <a:lin ang="5400000" scaled="0"/>
                </a:gradFill>
                <a:latin typeface="+mj-lt"/>
              </a:rPr>
              <a:t>Jeremy Thake, Vesa </a:t>
            </a:r>
            <a:r>
              <a:rPr lang="fi-FI" sz="2400" i="1" spc="-70" dirty="0">
                <a:gradFill>
                  <a:gsLst>
                    <a:gs pos="1250">
                      <a:schemeClr val="bg2"/>
                    </a:gs>
                    <a:gs pos="100000">
                      <a:schemeClr val="bg2"/>
                    </a:gs>
                  </a:gsLst>
                  <a:lin ang="5400000" scaled="0"/>
                </a:gradFill>
                <a:latin typeface="+mj-lt"/>
              </a:rPr>
              <a:t>Juvonen, Brian Michely, </a:t>
            </a:r>
            <a:r>
              <a:rPr lang="fi-FI" sz="2400" i="1" spc="-70" dirty="0" smtClean="0">
                <a:gradFill>
                  <a:gsLst>
                    <a:gs pos="1250">
                      <a:schemeClr val="bg2"/>
                    </a:gs>
                    <a:gs pos="100000">
                      <a:schemeClr val="bg2"/>
                    </a:gs>
                  </a:gsLst>
                  <a:lin ang="5400000" scaled="0"/>
                </a:gradFill>
                <a:latin typeface="+mj-lt"/>
              </a:rPr>
              <a:t>Reeza Ali, Suman </a:t>
            </a:r>
            <a:r>
              <a:rPr lang="en-US" sz="2400" i="1" spc="-70" dirty="0" smtClean="0">
                <a:gradFill>
                  <a:gsLst>
                    <a:gs pos="1250">
                      <a:schemeClr val="bg2"/>
                    </a:gs>
                    <a:gs pos="100000">
                      <a:schemeClr val="bg2"/>
                    </a:gs>
                  </a:gsLst>
                  <a:lin ang="5400000" scaled="0"/>
                </a:gradFill>
                <a:latin typeface="+mj-lt"/>
              </a:rPr>
              <a:t>Chakrabarti, Ricky Kirkham, Steve Walker</a:t>
            </a:r>
            <a:endParaRPr lang="en-US" sz="2400" i="1" spc="-70" dirty="0">
              <a:gradFill>
                <a:gsLst>
                  <a:gs pos="1250">
                    <a:schemeClr val="bg2"/>
                  </a:gs>
                  <a:gs pos="100000">
                    <a:schemeClr val="bg2"/>
                  </a:gs>
                </a:gsLst>
                <a:lin ang="5400000" scaled="0"/>
              </a:gradFill>
              <a:latin typeface="+mj-lt"/>
            </a:endParaRPr>
          </a:p>
        </p:txBody>
      </p:sp>
    </p:spTree>
    <p:extLst>
      <p:ext uri="{BB962C8B-B14F-4D97-AF65-F5344CB8AC3E}">
        <p14:creationId xmlns:p14="http://schemas.microsoft.com/office/powerpoint/2010/main" val="117915868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and updated contributions</a:t>
            </a:r>
            <a:endParaRPr lang="nl-BE" dirty="0"/>
          </a:p>
        </p:txBody>
      </p:sp>
      <p:sp>
        <p:nvSpPr>
          <p:cNvPr id="3" name="Text Placeholder 2"/>
          <p:cNvSpPr>
            <a:spLocks noGrp="1"/>
          </p:cNvSpPr>
          <p:nvPr>
            <p:ph type="body" sz="quarter" idx="10"/>
          </p:nvPr>
        </p:nvSpPr>
        <p:spPr>
          <a:xfrm>
            <a:off x="519112" y="1447798"/>
            <a:ext cx="11149013" cy="2803567"/>
          </a:xfrm>
        </p:spPr>
        <p:txBody>
          <a:bodyPr/>
          <a:lstStyle/>
          <a:p>
            <a:r>
              <a:rPr lang="en-GB" sz="2400" b="1" dirty="0"/>
              <a:t>New</a:t>
            </a:r>
            <a:r>
              <a:rPr lang="en-GB" sz="2400" dirty="0"/>
              <a:t> sample </a:t>
            </a:r>
            <a:r>
              <a:rPr lang="en-GB" sz="2400" b="1" dirty="0" err="1">
                <a:hlinkClick r:id="rId2"/>
              </a:rPr>
              <a:t>Core.UserProfiles.Sync</a:t>
            </a:r>
            <a:r>
              <a:rPr lang="en-GB" sz="2400" dirty="0"/>
              <a:t> shows how to push user profile properties from Azure AD to the SharePoint user profile store</a:t>
            </a:r>
          </a:p>
          <a:p>
            <a:r>
              <a:rPr lang="en-GB" sz="2400" b="1" dirty="0"/>
              <a:t>New</a:t>
            </a:r>
            <a:r>
              <a:rPr lang="en-GB" sz="2400" dirty="0"/>
              <a:t> sample </a:t>
            </a:r>
            <a:r>
              <a:rPr lang="en-GB" sz="2400" b="1" dirty="0" err="1">
                <a:hlinkClick r:id="rId3"/>
              </a:rPr>
              <a:t>Core.ODataBatch</a:t>
            </a:r>
            <a:r>
              <a:rPr lang="en-GB" sz="2400" dirty="0"/>
              <a:t> shows how to perform batching of REST requests</a:t>
            </a:r>
          </a:p>
          <a:p>
            <a:r>
              <a:rPr lang="en-GB" sz="2400" b="1" dirty="0"/>
              <a:t>New</a:t>
            </a:r>
            <a:r>
              <a:rPr lang="en-GB" sz="2400" dirty="0"/>
              <a:t> sample </a:t>
            </a:r>
            <a:r>
              <a:rPr lang="en-GB" sz="2400" b="1" dirty="0" err="1">
                <a:hlinkClick r:id="rId4"/>
              </a:rPr>
              <a:t>Core.WebPartOnAppWebPage</a:t>
            </a:r>
            <a:r>
              <a:rPr lang="en-GB" sz="2400" dirty="0"/>
              <a:t> shows how to provision a web part to a app web page by using a module</a:t>
            </a:r>
          </a:p>
          <a:p>
            <a:r>
              <a:rPr lang="en-GB" sz="2400" b="1" dirty="0"/>
              <a:t>New</a:t>
            </a:r>
            <a:r>
              <a:rPr lang="en-GB" sz="2400" dirty="0"/>
              <a:t> sample </a:t>
            </a:r>
            <a:r>
              <a:rPr lang="en-GB" sz="2400" b="1" dirty="0" err="1">
                <a:hlinkClick r:id="rId5"/>
              </a:rPr>
              <a:t>Provisioning.Hybrid.Simple</a:t>
            </a:r>
            <a:r>
              <a:rPr lang="en-GB" sz="2400" dirty="0"/>
              <a:t> demonstrates the simplest possible hybrid setup with Azure storage queues, </a:t>
            </a:r>
            <a:r>
              <a:rPr lang="en-GB" sz="2400" dirty="0" err="1"/>
              <a:t>WebJobs</a:t>
            </a:r>
            <a:r>
              <a:rPr lang="en-GB" sz="2400" dirty="0"/>
              <a:t> and Service Bus </a:t>
            </a:r>
            <a:r>
              <a:rPr lang="en-GB" sz="2400" dirty="0" smtClean="0"/>
              <a:t>relay</a:t>
            </a:r>
          </a:p>
          <a:p>
            <a:r>
              <a:rPr lang="en-US" sz="2400" b="1" dirty="0"/>
              <a:t>New</a:t>
            </a:r>
            <a:r>
              <a:rPr lang="en-US" sz="2400" dirty="0"/>
              <a:t> solution </a:t>
            </a:r>
            <a:r>
              <a:rPr lang="en-US" sz="2400" b="1" dirty="0" err="1">
                <a:hlinkClick r:id="rId6"/>
              </a:rPr>
              <a:t>Governance.ContentTypeEnforceRetention</a:t>
            </a:r>
            <a:r>
              <a:rPr lang="en-US" sz="2400" dirty="0"/>
              <a:t> shows </a:t>
            </a:r>
            <a:r>
              <a:rPr lang="en-US" sz="2400" dirty="0" smtClean="0"/>
              <a:t>how to create typical retention policy using app model techniques</a:t>
            </a:r>
            <a:endParaRPr lang="en-US" sz="2400" dirty="0"/>
          </a:p>
          <a:p>
            <a:r>
              <a:rPr lang="en-US" sz="2400" b="1" dirty="0"/>
              <a:t>New</a:t>
            </a:r>
            <a:r>
              <a:rPr lang="en-US" sz="2400" dirty="0"/>
              <a:t> solution </a:t>
            </a:r>
            <a:r>
              <a:rPr lang="en-US" sz="2400" b="1" dirty="0" err="1">
                <a:hlinkClick r:id="rId7"/>
              </a:rPr>
              <a:t>Governance.SiteUsageReport</a:t>
            </a:r>
            <a:r>
              <a:rPr lang="en-US" sz="2400" dirty="0"/>
              <a:t> is a background task that gets data for all site collections in a tenant and sends an email with key statistics like used storage quota, the last content modification date, the count of the </a:t>
            </a:r>
            <a:r>
              <a:rPr lang="en-US" sz="2400" dirty="0" smtClean="0"/>
              <a:t>webs</a:t>
            </a:r>
          </a:p>
          <a:p>
            <a:endParaRPr lang="en-GB" sz="2400" dirty="0"/>
          </a:p>
        </p:txBody>
      </p:sp>
    </p:spTree>
    <p:extLst>
      <p:ext uri="{BB962C8B-B14F-4D97-AF65-F5344CB8AC3E}">
        <p14:creationId xmlns:p14="http://schemas.microsoft.com/office/powerpoint/2010/main" val="392045313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Updates to solutions</a:t>
            </a:r>
            <a:endParaRPr lang="en-GB" dirty="0"/>
          </a:p>
        </p:txBody>
      </p:sp>
      <p:sp>
        <p:nvSpPr>
          <p:cNvPr id="3" name="Text Placeholder 2"/>
          <p:cNvSpPr>
            <a:spLocks noGrp="1"/>
          </p:cNvSpPr>
          <p:nvPr>
            <p:ph type="body" sz="quarter" idx="10"/>
          </p:nvPr>
        </p:nvSpPr>
        <p:spPr/>
        <p:txBody>
          <a:bodyPr/>
          <a:lstStyle/>
          <a:p>
            <a:r>
              <a:rPr lang="en-US" sz="2000" dirty="0"/>
              <a:t>Updated sample </a:t>
            </a:r>
            <a:r>
              <a:rPr lang="en-US" sz="2000" b="1" dirty="0">
                <a:hlinkClick r:id="rId2"/>
              </a:rPr>
              <a:t>Office365Api.Overview</a:t>
            </a:r>
            <a:r>
              <a:rPr lang="en-US" sz="2000" dirty="0"/>
              <a:t> has been completely revamped: it now uses the Office 365 RTM API and a brand new MVC sample application has been added</a:t>
            </a:r>
          </a:p>
          <a:p>
            <a:r>
              <a:rPr lang="en-US" sz="2000" dirty="0"/>
              <a:t>Updated sample </a:t>
            </a:r>
            <a:r>
              <a:rPr lang="en-US" sz="2000" b="1" dirty="0" err="1">
                <a:hlinkClick r:id="rId3"/>
              </a:rPr>
              <a:t>Core.JavaScriptCustomization</a:t>
            </a:r>
            <a:r>
              <a:rPr lang="en-US" sz="2000" dirty="0"/>
              <a:t> now properly deals with Minimal Download Strategy (MDS)</a:t>
            </a:r>
          </a:p>
          <a:p>
            <a:r>
              <a:rPr lang="en-US" sz="2000" dirty="0"/>
              <a:t>Updated sample </a:t>
            </a:r>
            <a:r>
              <a:rPr lang="en-US" sz="2000" b="1" dirty="0">
                <a:hlinkClick r:id="rId4"/>
              </a:rPr>
              <a:t>OD4B.NavLinksInjection</a:t>
            </a:r>
            <a:r>
              <a:rPr lang="en-US" sz="2000" dirty="0"/>
              <a:t> now properly deals with Minimal Download Strategy (MDS) and does not show duplicate navigation bars anymore</a:t>
            </a:r>
          </a:p>
          <a:p>
            <a:r>
              <a:rPr lang="en-US" sz="2000" dirty="0"/>
              <a:t>Updated sample </a:t>
            </a:r>
            <a:r>
              <a:rPr lang="en-US" sz="2000" b="1" dirty="0" err="1">
                <a:hlinkClick r:id="rId5"/>
              </a:rPr>
              <a:t>AzureAD.GroupMembership</a:t>
            </a:r>
            <a:r>
              <a:rPr lang="en-US" sz="2000" dirty="0"/>
              <a:t> now uses Graph API 2.0 and shows some additional scenarios like getting all </a:t>
            </a:r>
          </a:p>
          <a:p>
            <a:r>
              <a:rPr lang="en-US" sz="2000" dirty="0"/>
              <a:t>Updated sample </a:t>
            </a:r>
            <a:r>
              <a:rPr lang="en-US" sz="2000" b="1" dirty="0" err="1">
                <a:hlinkClick r:id="rId6"/>
              </a:rPr>
              <a:t>Provisioning.SubSiteCreationApp</a:t>
            </a:r>
            <a:r>
              <a:rPr lang="en-US" sz="2000" dirty="0"/>
              <a:t> now does applies a custom theme and logo as part of the sub site provisioning</a:t>
            </a:r>
          </a:p>
          <a:p>
            <a:r>
              <a:rPr lang="en-US" sz="2000" dirty="0"/>
              <a:t>Updated sample </a:t>
            </a:r>
            <a:r>
              <a:rPr lang="en-US" sz="2000" b="1" dirty="0" err="1">
                <a:hlinkClick r:id="rId7"/>
              </a:rPr>
              <a:t>Branding.ApplyBranding</a:t>
            </a:r>
            <a:r>
              <a:rPr lang="en-US" sz="2000" dirty="0"/>
              <a:t> now supports activation and deactivation of branding</a:t>
            </a:r>
          </a:p>
          <a:p>
            <a:r>
              <a:rPr lang="en-US" sz="2000" dirty="0"/>
              <a:t>Updated component </a:t>
            </a:r>
            <a:r>
              <a:rPr lang="en-US" sz="2000" b="1" dirty="0" err="1">
                <a:hlinkClick r:id="rId8"/>
              </a:rPr>
              <a:t>Core.TaxonomyPicker</a:t>
            </a:r>
            <a:r>
              <a:rPr lang="en-US" sz="2000" dirty="0"/>
              <a:t> has improved </a:t>
            </a:r>
            <a:r>
              <a:rPr lang="en-US" sz="2000" dirty="0" smtClean="0"/>
              <a:t>CSS</a:t>
            </a:r>
          </a:p>
          <a:p>
            <a:r>
              <a:rPr lang="en-US" sz="2000" dirty="0"/>
              <a:t>Updated solution </a:t>
            </a:r>
            <a:r>
              <a:rPr lang="en-US" sz="2000" b="1" dirty="0" err="1" smtClean="0">
                <a:hlinkClick r:id="rId9"/>
              </a:rPr>
              <a:t>PowerShell.Commands</a:t>
            </a:r>
            <a:r>
              <a:rPr lang="en-US" sz="2000" b="1" dirty="0" smtClean="0"/>
              <a:t> </a:t>
            </a:r>
            <a:r>
              <a:rPr lang="en-US" sz="2000" dirty="0" smtClean="0"/>
              <a:t>with </a:t>
            </a:r>
            <a:r>
              <a:rPr lang="en-US" sz="2000" dirty="0"/>
              <a:t>additional commands and various other updates. See the </a:t>
            </a:r>
            <a:r>
              <a:rPr lang="en-US" sz="2000" dirty="0">
                <a:hlinkClick r:id="rId10"/>
              </a:rPr>
              <a:t>changelog</a:t>
            </a:r>
            <a:r>
              <a:rPr lang="en-US" sz="2000" dirty="0"/>
              <a:t> of the PowerShell solution for more </a:t>
            </a:r>
            <a:r>
              <a:rPr lang="en-US" sz="2000" dirty="0" smtClean="0"/>
              <a:t>details</a:t>
            </a:r>
          </a:p>
          <a:p>
            <a:r>
              <a:rPr lang="en-US" sz="2000" dirty="0"/>
              <a:t>Updated solution </a:t>
            </a:r>
            <a:r>
              <a:rPr lang="en-US" sz="2000" b="1" dirty="0" err="1" smtClean="0">
                <a:hlinkClick r:id="rId9"/>
              </a:rPr>
              <a:t>PowerShell.Commands</a:t>
            </a:r>
            <a:r>
              <a:rPr lang="en-US" sz="2000" b="1" dirty="0" smtClean="0"/>
              <a:t> </a:t>
            </a:r>
            <a:r>
              <a:rPr lang="en-US" sz="2000" dirty="0" smtClean="0"/>
              <a:t>with </a:t>
            </a:r>
            <a:r>
              <a:rPr lang="en-US" sz="2000" dirty="0"/>
              <a:t>additional commands and various other updates. See the </a:t>
            </a:r>
            <a:r>
              <a:rPr lang="en-US" sz="2000" dirty="0">
                <a:hlinkClick r:id="rId10"/>
              </a:rPr>
              <a:t>changelog</a:t>
            </a:r>
            <a:r>
              <a:rPr lang="en-US" sz="2000" dirty="0"/>
              <a:t> of the PowerShell solution for more details</a:t>
            </a:r>
          </a:p>
        </p:txBody>
      </p:sp>
    </p:spTree>
    <p:extLst>
      <p:ext uri="{BB962C8B-B14F-4D97-AF65-F5344CB8AC3E}">
        <p14:creationId xmlns:p14="http://schemas.microsoft.com/office/powerpoint/2010/main" val="20639951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Updates to PnP Core and miscellaneous</a:t>
            </a:r>
            <a:endParaRPr lang="nl-BE" dirty="0"/>
          </a:p>
        </p:txBody>
      </p:sp>
      <p:sp>
        <p:nvSpPr>
          <p:cNvPr id="3" name="Text Placeholder 2"/>
          <p:cNvSpPr>
            <a:spLocks noGrp="1"/>
          </p:cNvSpPr>
          <p:nvPr>
            <p:ph type="body" sz="quarter" idx="10"/>
          </p:nvPr>
        </p:nvSpPr>
        <p:spPr/>
        <p:txBody>
          <a:bodyPr/>
          <a:lstStyle/>
          <a:p>
            <a:r>
              <a:rPr lang="en-US" sz="2000" dirty="0" smtClean="0"/>
              <a:t>Throttling </a:t>
            </a:r>
            <a:r>
              <a:rPr lang="en-US" sz="2000" dirty="0"/>
              <a:t>support added across PnP Core library via the  </a:t>
            </a:r>
            <a:r>
              <a:rPr lang="en-US" sz="2000" dirty="0" err="1"/>
              <a:t>ExecuteQueryRetry</a:t>
            </a:r>
            <a:r>
              <a:rPr lang="en-US" sz="2000" dirty="0"/>
              <a:t>  extension method</a:t>
            </a:r>
          </a:p>
          <a:p>
            <a:r>
              <a:rPr lang="en-US" sz="2000" dirty="0" smtClean="0"/>
              <a:t>All </a:t>
            </a:r>
            <a:r>
              <a:rPr lang="en-US" sz="2000" dirty="0"/>
              <a:t>non SharePoint specific extensions are marked as obsolete and will be dropped when we go to v1.0 during the March 2015 update</a:t>
            </a:r>
          </a:p>
          <a:p>
            <a:r>
              <a:rPr lang="en-US" sz="2000" dirty="0" smtClean="0"/>
              <a:t>Cleanup </a:t>
            </a:r>
            <a:r>
              <a:rPr lang="en-US" sz="2000" dirty="0"/>
              <a:t>of </a:t>
            </a:r>
            <a:r>
              <a:rPr lang="en-US" sz="2000" dirty="0" err="1"/>
              <a:t>usings</a:t>
            </a:r>
            <a:r>
              <a:rPr lang="en-US" sz="2000" dirty="0"/>
              <a:t>, comments, ...</a:t>
            </a:r>
          </a:p>
          <a:p>
            <a:r>
              <a:rPr lang="en-US" sz="2000" dirty="0" smtClean="0"/>
              <a:t>List </a:t>
            </a:r>
            <a:r>
              <a:rPr lang="en-US" sz="2000" dirty="0"/>
              <a:t>permission setting support added</a:t>
            </a:r>
          </a:p>
          <a:p>
            <a:r>
              <a:rPr lang="en-US" sz="2000" dirty="0" smtClean="0"/>
              <a:t>Use  </a:t>
            </a:r>
            <a:r>
              <a:rPr lang="en-US" sz="2000" dirty="0" err="1"/>
              <a:t>XDocument</a:t>
            </a:r>
            <a:r>
              <a:rPr lang="en-US" sz="2000" dirty="0"/>
              <a:t>  instead of  </a:t>
            </a:r>
            <a:r>
              <a:rPr lang="en-US" sz="2000" dirty="0" err="1"/>
              <a:t>XmlDocument</a:t>
            </a:r>
            <a:r>
              <a:rPr lang="en-US" sz="2000" dirty="0"/>
              <a:t>  </a:t>
            </a:r>
          </a:p>
          <a:p>
            <a:r>
              <a:rPr lang="en-US" sz="2000" dirty="0" smtClean="0"/>
              <a:t>Improved </a:t>
            </a:r>
            <a:r>
              <a:rPr lang="en-US" sz="2000" dirty="0"/>
              <a:t>taxonomy import and export routines</a:t>
            </a:r>
          </a:p>
          <a:p>
            <a:r>
              <a:rPr lang="en-US" sz="2000" dirty="0" smtClean="0"/>
              <a:t>Language </a:t>
            </a:r>
            <a:r>
              <a:rPr lang="en-US" sz="2000" dirty="0"/>
              <a:t>agnostic retrieval of page library</a:t>
            </a:r>
          </a:p>
          <a:p>
            <a:r>
              <a:rPr lang="en-US" sz="2000" dirty="0" smtClean="0"/>
              <a:t>Added  </a:t>
            </a:r>
            <a:r>
              <a:rPr lang="en-US" sz="2000" dirty="0" err="1"/>
              <a:t>CredentialManager</a:t>
            </a:r>
            <a:r>
              <a:rPr lang="en-US" sz="2000" dirty="0"/>
              <a:t>  utility class</a:t>
            </a:r>
          </a:p>
          <a:p>
            <a:r>
              <a:rPr lang="en-US" sz="2000" dirty="0" smtClean="0"/>
              <a:t>Custom </a:t>
            </a:r>
            <a:r>
              <a:rPr lang="en-US" sz="2000" dirty="0"/>
              <a:t>actions extensions can now also be used on the  Site  object (next to the  Web  object)</a:t>
            </a:r>
          </a:p>
          <a:p>
            <a:r>
              <a:rPr lang="en-US" sz="2000" dirty="0" smtClean="0"/>
              <a:t>Both </a:t>
            </a:r>
            <a:r>
              <a:rPr lang="en-US" sz="2000" dirty="0"/>
              <a:t>PnP Core Nuget packages (cloud and on-premises) have been also updated </a:t>
            </a:r>
            <a:r>
              <a:rPr lang="en-US" sz="2000" dirty="0" smtClean="0"/>
              <a:t>accordingly</a:t>
            </a:r>
            <a:endParaRPr lang="en-US" sz="2000" dirty="0"/>
          </a:p>
        </p:txBody>
      </p:sp>
      <p:pic>
        <p:nvPicPr>
          <p:cNvPr id="1026" name="Picture 2" descr="image002"/>
          <p:cNvPicPr>
            <a:picLocks noChangeAspect="1" noChangeArrowheads="1"/>
          </p:cNvPicPr>
          <p:nvPr/>
        </p:nvPicPr>
        <p:blipFill rotWithShape="1">
          <a:blip r:embed="rId3">
            <a:extLst>
              <a:ext uri="{28A0092B-C50C-407E-A947-70E740481C1C}">
                <a14:useLocalDpi xmlns:a14="http://schemas.microsoft.com/office/drawing/2010/main" val="0"/>
              </a:ext>
            </a:extLst>
          </a:blip>
          <a:srcRect t="62389"/>
          <a:stretch/>
        </p:blipFill>
        <p:spPr bwMode="auto">
          <a:xfrm>
            <a:off x="824538" y="5169818"/>
            <a:ext cx="10110645" cy="1200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7191127" y="2718459"/>
            <a:ext cx="3627293" cy="1180699"/>
          </a:xfrm>
          <a:prstGeom prst="rect">
            <a:avLst/>
          </a:prstGeom>
          <a:noFill/>
          <a:ln>
            <a:solidFill>
              <a:schemeClr val="accent1"/>
            </a:solidFill>
          </a:ln>
        </p:spPr>
        <p:txBody>
          <a:bodyPr wrap="square" lIns="72000" tIns="36000" rIns="72000" bIns="0" rtlCol="0">
            <a:spAutoFit/>
          </a:bodyPr>
          <a:lstStyle/>
          <a:p>
            <a:r>
              <a:rPr lang="en-US" sz="2400" spc="-70" dirty="0" smtClean="0">
                <a:solidFill>
                  <a:schemeClr val="accent1"/>
                </a:solidFill>
              </a:rPr>
              <a:t>Notice. As part of the March release we will remove obsolete methods.</a:t>
            </a:r>
            <a:endParaRPr lang="en-GB" sz="2400" spc="-70" dirty="0" smtClean="0">
              <a:solidFill>
                <a:schemeClr val="accent1"/>
              </a:solidFill>
            </a:endParaRPr>
          </a:p>
        </p:txBody>
      </p:sp>
    </p:spTree>
    <p:extLst>
      <p:ext uri="{BB962C8B-B14F-4D97-AF65-F5344CB8AC3E}">
        <p14:creationId xmlns:p14="http://schemas.microsoft.com/office/powerpoint/2010/main" val="307967616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4BA25C01049F47A7CA1D7D6DE49E54" ma:contentTypeVersion="1" ma:contentTypeDescription="Create a new document." ma:contentTypeScope="" ma:versionID="4419eea21087248b1cf727314ad9d39d">
  <xsd:schema xmlns:xsd="http://www.w3.org/2001/XMLSchema" xmlns:xs="http://www.w3.org/2001/XMLSchema" xmlns:p="http://schemas.microsoft.com/office/2006/metadata/properties" xmlns:ns2="cd87093e-4634-4748-b2c5-9b7dd08436d4" xmlns:ns3="b3ce0980-cfa3-4301-a185-d1685e708702" targetNamespace="http://schemas.microsoft.com/office/2006/metadata/properties" ma:root="true" ma:fieldsID="28c4fa0c26e1cf5db557b4d01932a63a" ns2:_="" ns3:_="">
    <xsd:import namespace="cd87093e-4634-4748-b2c5-9b7dd08436d4"/>
    <xsd:import namespace="b3ce0980-cfa3-4301-a185-d1685e708702"/>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87093e-4634-4748-b2c5-9b7dd08436d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3ce0980-cfa3-4301-a185-d1685e70870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cd87093e-4634-4748-b2c5-9b7dd08436d4">2FYMKYENTSWQ-73-309</_dlc_DocId>
    <_dlc_DocIdUrl xmlns="cd87093e-4634-4748-b2c5-9b7dd08436d4">
      <Url>https://msft.spoppe.com/teams/case/cat/apps/GAPPS/_layouts/15/DocIdRedir.aspx?ID=2FYMKYENTSWQ-73-309</Url>
      <Description>2FYMKYENTSWQ-73-309</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CC35DC-5732-4D00-A5C7-D8C9E301F4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87093e-4634-4748-b2c5-9b7dd08436d4"/>
    <ds:schemaRef ds:uri="b3ce0980-cfa3-4301-a185-d1685e7087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1AEA8A7-A694-4DB0-82AB-EF48F2E9B6F9}">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b3ce0980-cfa3-4301-a185-d1685e708702"/>
    <ds:schemaRef ds:uri="cd87093e-4634-4748-b2c5-9b7dd08436d4"/>
    <ds:schemaRef ds:uri="http://www.w3.org/XML/1998/namespace"/>
  </ds:schemaRefs>
</ds:datastoreItem>
</file>

<file path=customXml/itemProps3.xml><?xml version="1.0" encoding="utf-8"?>
<ds:datastoreItem xmlns:ds="http://schemas.openxmlformats.org/officeDocument/2006/customXml" ds:itemID="{B4606E04-852E-4880-8CD1-0B186F4087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2477</Words>
  <Application>Microsoft Office PowerPoint</Application>
  <PresentationFormat>Custom</PresentationFormat>
  <Paragraphs>206</Paragraphs>
  <Slides>17</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Arial</vt:lpstr>
      <vt:lpstr>Calibri</vt:lpstr>
      <vt:lpstr>Consolas</vt:lpstr>
      <vt:lpstr>Segoe UI</vt:lpstr>
      <vt:lpstr>Segoe UI Light</vt:lpstr>
      <vt:lpstr>Wingdings</vt:lpstr>
      <vt:lpstr>5-30055_Office Template 2012 - 16x9 - White Background</vt:lpstr>
      <vt:lpstr>5-30055_Office365 Template 2012 - 16x9 - Colored Accent Slides</vt:lpstr>
      <vt:lpstr>PnP Community Call – February 2015</vt:lpstr>
      <vt:lpstr>Agenda</vt:lpstr>
      <vt:lpstr>Where are you located?</vt:lpstr>
      <vt:lpstr>PowerPoint Presentation</vt:lpstr>
      <vt:lpstr>Statistics– Key numbers (previous month)</vt:lpstr>
      <vt:lpstr>Thank you for your assistance!</vt:lpstr>
      <vt:lpstr>New and updated contributions</vt:lpstr>
      <vt:lpstr>Updates to solutions</vt:lpstr>
      <vt:lpstr>Updates to PnP Core and miscellaneous</vt:lpstr>
      <vt:lpstr>Updates in the Guidance repository</vt:lpstr>
      <vt:lpstr>PnP Core Component moving to v1.0</vt:lpstr>
      <vt:lpstr>Roadmap – March release plan</vt:lpstr>
      <vt:lpstr>PowerPoint Presentation</vt:lpstr>
      <vt:lpstr>Feedback…</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Patterns and Practices</dc:title>
  <dc:creator/>
  <cp:keywords/>
  <cp:lastModifiedBy/>
  <cp:revision>2</cp:revision>
  <dcterms:created xsi:type="dcterms:W3CDTF">2012-12-01T01:18:40Z</dcterms:created>
  <dcterms:modified xsi:type="dcterms:W3CDTF">2015-02-10T08:46:45Z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0x010100E04BA25C01049F47A7CA1D7D6DE49E54</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EnterpriseDomainTags">
    <vt:lpwstr/>
  </property>
  <property fmtid="{D5CDD505-2E9C-101B-9397-08002B2CF9AE}" pid="18" name="Partners">
    <vt:lpwstr/>
  </property>
  <property fmtid="{D5CDD505-2E9C-101B-9397-08002B2CF9AE}" pid="19" name="Segments">
    <vt:lpwstr/>
  </property>
  <property fmtid="{D5CDD505-2E9C-101B-9397-08002B2CF9AE}" pid="20" name="ActivitiesAndPrograms">
    <vt:lpwstr/>
  </property>
  <property fmtid="{D5CDD505-2E9C-101B-9397-08002B2CF9AE}" pid="21" name="WorkflowChangePath">
    <vt:lpwstr>d3765c0c-e2b5-4307-934b-d5d862e93ab3,3;d3765c0c-e2b5-4307-934b-d5d862e93ab3,3;d3765c0c-e2b5-4307-934b-d5d862e93ab3,23;d3765c0c-e2b5-4307-934b-d5d862e93ab3,28;</vt:lpwstr>
  </property>
  <property fmtid="{D5CDD505-2E9C-101B-9397-08002B2CF9AE}" pid="22" name="Groups">
    <vt:lpwstr>17863;#Office Marketing Group|a07bee86-ad38-44ef-877b-5c34e894c7ed;#19297;#Office Technical Product Marketing|16ddb889-3b91-489d-80f8-c96b7caf7099</vt:lpwstr>
  </property>
  <property fmtid="{D5CDD505-2E9C-101B-9397-08002B2CF9AE}" pid="23" name="Topics">
    <vt:lpwstr/>
  </property>
  <property fmtid="{D5CDD505-2E9C-101B-9397-08002B2CF9AE}" pid="24" name="EnterpriseDomainTagsTaxHTField0">
    <vt:lpwstr/>
  </property>
  <property fmtid="{D5CDD505-2E9C-101B-9397-08002B2CF9AE}" pid="25" name="messageframeworktype">
    <vt:lpwstr>18995;#Office Unmanaged Hub|1e1bb7f5-58a5-4fa2-8263-f1d695d0726e;#18996;#Office Futures|b2b85a55-3707-41f7-bddc-6744ccb5e51c</vt:lpwstr>
  </property>
  <property fmtid="{D5CDD505-2E9C-101B-9397-08002B2CF9AE}" pid="26" name="LastUpdatedByBatchTagging">
    <vt:bool>false</vt:bool>
  </property>
  <property fmtid="{D5CDD505-2E9C-101B-9397-08002B2CF9AE}" pid="27" name="Languages">
    <vt:lpwstr/>
  </property>
  <property fmtid="{D5CDD505-2E9C-101B-9397-08002B2CF9AE}" pid="28" name="_docset_NoMedatataSyncRequired">
    <vt:lpwstr>False</vt:lpwstr>
  </property>
  <property fmtid="{D5CDD505-2E9C-101B-9397-08002B2CF9AE}" pid="29" name="SMSGTagsTaxHTField0">
    <vt:lpwstr/>
  </property>
  <property fmtid="{D5CDD505-2E9C-101B-9397-08002B2CF9AE}" pid="30" name="Audiences">
    <vt:lpwstr>10254;#enterprise|7be59b63-9a97-4305-8844-189a14408896</vt:lpwstr>
  </property>
  <property fmtid="{D5CDD505-2E9C-101B-9397-08002B2CF9AE}" pid="31" name="DocVizPreviewMetadata_Count">
    <vt:i4>21</vt:i4>
  </property>
  <property fmtid="{D5CDD505-2E9C-101B-9397-08002B2CF9AE}" pid="32" name="DocVizPreviewMetadata_0">
    <vt:lpwstr>300x168x1</vt:lpwstr>
  </property>
  <property fmtid="{D5CDD505-2E9C-101B-9397-08002B2CF9AE}" pid="33" name="_dlc_DocIdItemGuid">
    <vt:lpwstr>7aee23d1-7cbc-439a-a734-a0c874ffc41d</vt:lpwstr>
  </property>
</Properties>
</file>